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35"/>
  </p:notesMasterIdLst>
  <p:sldIdLst>
    <p:sldId id="285" r:id="rId5"/>
    <p:sldId id="292" r:id="rId6"/>
    <p:sldId id="293" r:id="rId7"/>
    <p:sldId id="294" r:id="rId8"/>
    <p:sldId id="295" r:id="rId9"/>
    <p:sldId id="296" r:id="rId10"/>
    <p:sldId id="297" r:id="rId11"/>
    <p:sldId id="298" r:id="rId12"/>
    <p:sldId id="299" r:id="rId13"/>
    <p:sldId id="300"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21" r:id="rId32"/>
    <p:sldId id="319" r:id="rId33"/>
    <p:sldId id="282" r:id="rId34"/>
  </p:sldIdLst>
  <p:sldSz cx="9144000" cy="5143500" type="screen16x9"/>
  <p:notesSz cx="6858000" cy="2171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80" userDrawn="1">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595A5D"/>
    <a:srgbClr val="414042"/>
    <a:srgbClr val="DCDCDC"/>
    <a:srgbClr val="4F81BD"/>
    <a:srgbClr val="0C9B2E"/>
    <a:srgbClr val="FFFAD0"/>
    <a:srgbClr val="FFF8AE"/>
    <a:srgbClr val="FCB64C"/>
    <a:srgbClr val="FEC46F"/>
    <a:srgbClr val="FFE17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644"/>
        <p:guide orient="horz" pos="2898"/>
        <p:guide orient="horz" pos="2412"/>
        <p:guide orient="horz" pos="3196"/>
        <p:guide orient="horz" pos="1350"/>
        <p:guide orient="horz" pos="1380"/>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7/9/2019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Windows containers</a:t>
            </a:r>
            <a:r>
              <a:rPr lang="en-US" baseline="0"/>
              <a:t> </a:t>
            </a:r>
            <a:r>
              <a:rPr lang="en-US"/>
              <a:t>don't honor the </a:t>
            </a:r>
            <a:r>
              <a:rPr lang="en-US" err="1"/>
              <a:t>cgroup</a:t>
            </a:r>
            <a:r>
              <a:rPr lang="en-US"/>
              <a:t> RAM and CPU settings?</a:t>
            </a:r>
          </a:p>
          <a:p>
            <a:r>
              <a:rPr lang="en-US"/>
              <a:t>https://azure.microsoft.com/en-us/blog/containers-docker-windows-and-trends/</a:t>
            </a:r>
          </a:p>
          <a:p>
            <a:endParaRPr lang="en-US"/>
          </a:p>
        </p:txBody>
      </p:sp>
    </p:spTree>
    <p:extLst>
      <p:ext uri="{BB962C8B-B14F-4D97-AF65-F5344CB8AC3E}">
        <p14:creationId xmlns:p14="http://schemas.microsoft.com/office/powerpoint/2010/main" val="53578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7889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Ref: https://docs.docker.com/engine/reference/builder/</a:t>
            </a:r>
          </a:p>
          <a:p>
            <a:endParaRPr lang="en-US"/>
          </a:p>
          <a:p>
            <a:r>
              <a:rPr lang="en-US"/>
              <a:t>To build this, copy</a:t>
            </a:r>
            <a:r>
              <a:rPr lang="en-US" baseline="0"/>
              <a:t> the above </a:t>
            </a:r>
            <a:r>
              <a:rPr lang="en-US" baseline="0" err="1"/>
              <a:t>Dockerfile</a:t>
            </a:r>
            <a:r>
              <a:rPr lang="en-US" baseline="0"/>
              <a:t> to instructions to a </a:t>
            </a:r>
            <a:r>
              <a:rPr lang="en-US" baseline="0" err="1"/>
              <a:t>Dockerfile</a:t>
            </a:r>
            <a:r>
              <a:rPr lang="en-US" baseline="0"/>
              <a:t> and run something like the following:</a:t>
            </a:r>
            <a:endParaRPr lang="en-US"/>
          </a:p>
          <a:p>
            <a:r>
              <a:rPr lang="en-US"/>
              <a:t>docker build -t </a:t>
            </a:r>
            <a:r>
              <a:rPr lang="en-US" baseline="0"/>
              <a:t> demo</a:t>
            </a:r>
            <a:r>
              <a:rPr lang="en-US"/>
              <a:t>/</a:t>
            </a:r>
            <a:r>
              <a:rPr lang="en-US" err="1"/>
              <a:t>redis</a:t>
            </a:r>
            <a:r>
              <a:rPr lang="en-US"/>
              <a:t> .</a:t>
            </a:r>
          </a:p>
          <a:p>
            <a:r>
              <a:rPr lang="en-US"/>
              <a:t>docker history demo/</a:t>
            </a:r>
            <a:r>
              <a:rPr lang="en-US" err="1"/>
              <a:t>redis</a:t>
            </a:r>
            <a:endParaRPr lang="en-US"/>
          </a:p>
          <a:p>
            <a:r>
              <a:rPr lang="sv-SE"/>
              <a:t>docker run -i -tt demi/redis</a:t>
            </a:r>
          </a:p>
          <a:p>
            <a:endParaRPr lang="sv-SE"/>
          </a:p>
          <a:p>
            <a:r>
              <a:rPr lang="sv-SE"/>
              <a:t>----</a:t>
            </a:r>
          </a:p>
          <a:p>
            <a:r>
              <a:rPr lang="sv-SE"/>
              <a:t>The above</a:t>
            </a:r>
            <a:r>
              <a:rPr lang="sv-SE" baseline="0"/>
              <a:t> show how to install redis.</a:t>
            </a:r>
          </a:p>
          <a:p>
            <a:r>
              <a:rPr lang="en-US" baseline="0"/>
              <a:t>In practice, simply </a:t>
            </a:r>
            <a:r>
              <a:rPr lang="en-US" baseline="0" err="1"/>
              <a:t>pullredis</a:t>
            </a:r>
            <a:r>
              <a:rPr lang="en-US" baseline="0"/>
              <a:t>: https://hub.docker.com/_/redis/</a:t>
            </a:r>
            <a:endParaRPr lang="sv-SE" baseline="0"/>
          </a:p>
        </p:txBody>
      </p:sp>
    </p:spTree>
    <p:extLst>
      <p:ext uri="{BB962C8B-B14F-4D97-AF65-F5344CB8AC3E}">
        <p14:creationId xmlns:p14="http://schemas.microsoft.com/office/powerpoint/2010/main" val="1104116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https://docs.docker.com/engine/reference/builder/#cmd</a:t>
            </a:r>
          </a:p>
          <a:p>
            <a:r>
              <a:rPr lang="en-US"/>
              <a:t>CMD vs. ENTRYPOINT: http://crosbymichael.com/dockerfile-best-practices.html</a:t>
            </a:r>
          </a:p>
        </p:txBody>
      </p:sp>
    </p:spTree>
    <p:extLst>
      <p:ext uri="{BB962C8B-B14F-4D97-AF65-F5344CB8AC3E}">
        <p14:creationId xmlns:p14="http://schemas.microsoft.com/office/powerpoint/2010/main" val="1268322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https://docs.docker.com/engine/userguide/eng-image/dockerfile_best-practices/#add-or-copy</a:t>
            </a:r>
          </a:p>
          <a:p>
            <a:r>
              <a:rPr lang="en-US"/>
              <a:t>COPY is preferred</a:t>
            </a:r>
          </a:p>
        </p:txBody>
      </p:sp>
    </p:spTree>
    <p:extLst>
      <p:ext uri="{BB962C8B-B14F-4D97-AF65-F5344CB8AC3E}">
        <p14:creationId xmlns:p14="http://schemas.microsoft.com/office/powerpoint/2010/main" val="2037857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400" b="1">
                <a:latin typeface="PT Mono"/>
                <a:cs typeface="PT Mono"/>
              </a:rPr>
              <a:t>ONBUILD</a:t>
            </a:r>
            <a:r>
              <a:rPr lang="en-US" sz="2400">
                <a:latin typeface="PT Mono"/>
                <a:cs typeface="PT Mono"/>
              </a:rPr>
              <a:t> [instruction]</a:t>
            </a:r>
            <a:br>
              <a:rPr lang="en-US" sz="2400">
                <a:latin typeface="PT Mono"/>
                <a:cs typeface="PT Mono"/>
              </a:rPr>
            </a:br>
            <a:r>
              <a:rPr lang="en-US" sz="2400"/>
              <a:t>Adds to the image a trigger instruction to be executed at a later time, when the image is used as the base for another build.</a:t>
            </a:r>
          </a:p>
          <a:p>
            <a:endParaRPr lang="en-US"/>
          </a:p>
        </p:txBody>
      </p:sp>
    </p:spTree>
    <p:extLst>
      <p:ext uri="{BB962C8B-B14F-4D97-AF65-F5344CB8AC3E}">
        <p14:creationId xmlns:p14="http://schemas.microsoft.com/office/powerpoint/2010/main" val="516823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 </a:t>
            </a:r>
            <a:r>
              <a:rPr lang="en-US" err="1"/>
              <a:t>wget</a:t>
            </a:r>
            <a:r>
              <a:rPr lang="en-US"/>
              <a:t> https://</a:t>
            </a:r>
            <a:r>
              <a:rPr lang="en-US" err="1"/>
              <a:t>raw.githubusercontent.com</a:t>
            </a:r>
            <a:r>
              <a:rPr lang="en-US"/>
              <a:t>/CentOS/CentOS-</a:t>
            </a:r>
            <a:r>
              <a:rPr lang="en-US" err="1"/>
              <a:t>Dockerfiles</a:t>
            </a:r>
            <a:r>
              <a:rPr lang="en-US"/>
              <a:t>/master/</a:t>
            </a:r>
            <a:r>
              <a:rPr lang="en-US" err="1"/>
              <a:t>httpd</a:t>
            </a:r>
            <a:r>
              <a:rPr lang="en-US"/>
              <a:t>/centos7/</a:t>
            </a:r>
            <a:r>
              <a:rPr lang="en-US" err="1"/>
              <a:t>Dockerfile</a:t>
            </a:r>
            <a:endParaRPr lang="en-US"/>
          </a:p>
          <a:p>
            <a:r>
              <a:rPr lang="en-US"/>
              <a:t>$ </a:t>
            </a:r>
            <a:r>
              <a:rPr lang="en-US" err="1"/>
              <a:t>wget</a:t>
            </a:r>
            <a:r>
              <a:rPr lang="en-US"/>
              <a:t> https://</a:t>
            </a:r>
            <a:r>
              <a:rPr lang="en-US" err="1"/>
              <a:t>github.com</a:t>
            </a:r>
            <a:r>
              <a:rPr lang="en-US"/>
              <a:t>/CentOS/CentOS-</a:t>
            </a:r>
            <a:r>
              <a:rPr lang="en-US" err="1"/>
              <a:t>Dockerfiles</a:t>
            </a:r>
            <a:r>
              <a:rPr lang="en-US"/>
              <a:t>/raw/master/</a:t>
            </a:r>
            <a:r>
              <a:rPr lang="en-US" err="1"/>
              <a:t>httpd</a:t>
            </a:r>
            <a:r>
              <a:rPr lang="en-US"/>
              <a:t>/centos7/run-</a:t>
            </a:r>
            <a:r>
              <a:rPr lang="en-US" err="1"/>
              <a:t>httpd.sh</a:t>
            </a:r>
            <a:endParaRPr lang="en-US"/>
          </a:p>
          <a:p>
            <a:endParaRPr lang="en-US"/>
          </a:p>
          <a:p>
            <a:r>
              <a:rPr lang="en-US"/>
              <a:t>$ </a:t>
            </a:r>
            <a:r>
              <a:rPr lang="en-US" err="1"/>
              <a:t>docker</a:t>
            </a:r>
            <a:r>
              <a:rPr lang="en-US"/>
              <a:t> build --</a:t>
            </a:r>
            <a:r>
              <a:rPr lang="en-US" err="1"/>
              <a:t>rm</a:t>
            </a:r>
            <a:r>
              <a:rPr lang="en-US"/>
              <a:t> -t </a:t>
            </a:r>
            <a:r>
              <a:rPr lang="en-US" err="1"/>
              <a:t>sajee</a:t>
            </a:r>
            <a:r>
              <a:rPr lang="en-US"/>
              <a:t>/</a:t>
            </a:r>
            <a:r>
              <a:rPr lang="en-US" err="1"/>
              <a:t>httpd</a:t>
            </a:r>
            <a:endParaRPr lang="en-US"/>
          </a:p>
          <a:p>
            <a:endParaRPr lang="en-US"/>
          </a:p>
          <a:p>
            <a:r>
              <a:rPr lang="en-US"/>
              <a:t>$ </a:t>
            </a:r>
            <a:r>
              <a:rPr lang="en-US" err="1"/>
              <a:t>docker</a:t>
            </a:r>
            <a:r>
              <a:rPr lang="en-US"/>
              <a:t> run -d -p 8080:8080 </a:t>
            </a:r>
            <a:r>
              <a:rPr lang="en-US" err="1"/>
              <a:t>sajee</a:t>
            </a:r>
            <a:r>
              <a:rPr lang="en-US"/>
              <a:t>/</a:t>
            </a:r>
            <a:r>
              <a:rPr lang="en-US" err="1"/>
              <a:t>httpd</a:t>
            </a:r>
            <a:endParaRPr lang="en-US"/>
          </a:p>
          <a:p>
            <a:endParaRPr lang="en-US"/>
          </a:p>
          <a:p>
            <a:r>
              <a:rPr lang="en-US"/>
              <a:t>$ curl http://localhost:8080</a:t>
            </a:r>
          </a:p>
        </p:txBody>
      </p:sp>
    </p:spTree>
    <p:extLst>
      <p:ext uri="{BB962C8B-B14F-4D97-AF65-F5344CB8AC3E}">
        <p14:creationId xmlns:p14="http://schemas.microsoft.com/office/powerpoint/2010/main" val="2142734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https://docs.docker.com/engine/userguide/storagedriver/imagesandcontainers/</a:t>
            </a:r>
          </a:p>
          <a:p>
            <a:r>
              <a:rPr lang="en-US"/>
              <a:t>---</a:t>
            </a:r>
          </a:p>
          <a:p>
            <a:endParaRPr lang="en-US"/>
          </a:p>
          <a:p>
            <a:r>
              <a:rPr lang="en-US"/>
              <a:t>Image layers stored in  /</a:t>
            </a:r>
            <a:r>
              <a:rPr lang="en-US" err="1"/>
              <a:t>var</a:t>
            </a:r>
            <a:r>
              <a:rPr lang="en-US"/>
              <a:t>/lib/</a:t>
            </a:r>
            <a:r>
              <a:rPr lang="en-US" err="1"/>
              <a:t>docker</a:t>
            </a:r>
            <a:r>
              <a:rPr lang="en-US"/>
              <a:t>/</a:t>
            </a:r>
          </a:p>
        </p:txBody>
      </p:sp>
    </p:spTree>
    <p:extLst>
      <p:ext uri="{BB962C8B-B14F-4D97-AF65-F5344CB8AC3E}">
        <p14:creationId xmlns:p14="http://schemas.microsoft.com/office/powerpoint/2010/main" val="1677254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 </a:t>
            </a:r>
            <a:r>
              <a:rPr lang="en-US" err="1"/>
              <a:t>docker</a:t>
            </a:r>
            <a:r>
              <a:rPr lang="en-US"/>
              <a:t> </a:t>
            </a:r>
            <a:r>
              <a:rPr lang="en-US" err="1"/>
              <a:t>ps</a:t>
            </a:r>
            <a:r>
              <a:rPr lang="en-US"/>
              <a:t> </a:t>
            </a:r>
            <a:r>
              <a:rPr lang="mr-IN"/>
              <a:t>–</a:t>
            </a:r>
            <a:r>
              <a:rPr lang="en-US"/>
              <a:t>as. # to see all containers, stopped also.</a:t>
            </a:r>
          </a:p>
          <a:p>
            <a:r>
              <a:rPr lang="en-US"/>
              <a:t>$ </a:t>
            </a:r>
            <a:r>
              <a:rPr lang="en-US" err="1"/>
              <a:t>docker</a:t>
            </a:r>
            <a:r>
              <a:rPr lang="en-US"/>
              <a:t> </a:t>
            </a:r>
            <a:r>
              <a:rPr lang="en-US" err="1"/>
              <a:t>rm</a:t>
            </a:r>
            <a:r>
              <a:rPr lang="en-US"/>
              <a:t> -f CONTAINER_ID  #</a:t>
            </a:r>
            <a:r>
              <a:rPr lang="en-US" baseline="0"/>
              <a:t> stops/removes container</a:t>
            </a:r>
            <a:endParaRPr lang="en-US"/>
          </a:p>
          <a:p>
            <a:r>
              <a:rPr lang="en-US"/>
              <a:t>------</a:t>
            </a:r>
          </a:p>
          <a:p>
            <a:endParaRPr lang="en-US"/>
          </a:p>
          <a:p>
            <a:r>
              <a:rPr lang="en-US" sz="2200">
                <a:effectLst/>
                <a:latin typeface="Courier" charset="0"/>
                <a:ea typeface="Courier" charset="0"/>
                <a:cs typeface="Courier" charset="0"/>
                <a:sym typeface="Helvetica Neue"/>
              </a:rPr>
              <a:t>$ </a:t>
            </a:r>
            <a:r>
              <a:rPr lang="en-US" sz="2200" err="1">
                <a:effectLst/>
                <a:latin typeface="Courier" charset="0"/>
                <a:ea typeface="Courier" charset="0"/>
                <a:cs typeface="Courier" charset="0"/>
                <a:sym typeface="Helvetica Neue"/>
              </a:rPr>
              <a:t>docker</a:t>
            </a:r>
            <a:r>
              <a:rPr lang="en-US" sz="2200">
                <a:effectLst/>
                <a:latin typeface="Courier" charset="0"/>
                <a:ea typeface="Courier" charset="0"/>
                <a:cs typeface="Courier" charset="0"/>
                <a:sym typeface="Helvetica Neue"/>
              </a:rPr>
              <a:t> search </a:t>
            </a:r>
            <a:r>
              <a:rPr lang="en-US" sz="2200" err="1">
                <a:effectLst/>
                <a:latin typeface="Courier" charset="0"/>
                <a:ea typeface="Courier" charset="0"/>
                <a:cs typeface="Courier" charset="0"/>
                <a:sym typeface="Helvetica Neue"/>
              </a:rPr>
              <a:t>ubuntu</a:t>
            </a:r>
            <a:endParaRPr lang="en-US" sz="2200">
              <a:effectLst/>
              <a:latin typeface="Courier" charset="0"/>
              <a:ea typeface="Courier" charset="0"/>
              <a:cs typeface="Courier" charset="0"/>
              <a:sym typeface="Helvetica Neue"/>
            </a:endParaRPr>
          </a:p>
          <a:p>
            <a:r>
              <a:rPr lang="en-US" sz="2200">
                <a:effectLst/>
                <a:latin typeface="Courier" charset="0"/>
                <a:ea typeface="Courier" charset="0"/>
                <a:cs typeface="Courier" charset="0"/>
                <a:sym typeface="Helvetica Neue"/>
              </a:rPr>
              <a:t>NAME                       DESCRIPTION                                     STARS     OFFICIAL   AUTOMATED</a:t>
            </a:r>
          </a:p>
          <a:p>
            <a:r>
              <a:rPr lang="en-US" sz="2200" err="1">
                <a:effectLst/>
                <a:latin typeface="Courier" charset="0"/>
                <a:ea typeface="Courier" charset="0"/>
                <a:cs typeface="Courier" charset="0"/>
                <a:sym typeface="Helvetica Neue"/>
              </a:rPr>
              <a:t>ubuntu</a:t>
            </a:r>
            <a:r>
              <a:rPr lang="en-US" sz="2200">
                <a:effectLst/>
                <a:latin typeface="Courier" charset="0"/>
                <a:ea typeface="Courier" charset="0"/>
                <a:cs typeface="Courier" charset="0"/>
                <a:sym typeface="Helvetica Neue"/>
              </a:rPr>
              <a:t>                     Ubuntu is a </a:t>
            </a:r>
            <a:r>
              <a:rPr lang="en-US" sz="2200" err="1">
                <a:effectLst/>
                <a:latin typeface="Courier" charset="0"/>
                <a:ea typeface="Courier" charset="0"/>
                <a:cs typeface="Courier" charset="0"/>
                <a:sym typeface="Helvetica Neue"/>
              </a:rPr>
              <a:t>Debian</a:t>
            </a:r>
            <a:r>
              <a:rPr lang="en-US" sz="2200">
                <a:effectLst/>
                <a:latin typeface="Courier" charset="0"/>
                <a:ea typeface="Courier" charset="0"/>
                <a:cs typeface="Courier" charset="0"/>
                <a:sym typeface="Helvetica Neue"/>
              </a:rPr>
              <a:t>-based Linux operating s...   6325      [OK]</a:t>
            </a:r>
          </a:p>
          <a:p>
            <a:r>
              <a:rPr lang="en-US" sz="2200" err="1">
                <a:effectLst/>
                <a:latin typeface="Courier" charset="0"/>
                <a:ea typeface="Courier" charset="0"/>
                <a:cs typeface="Courier" charset="0"/>
                <a:sym typeface="Helvetica Neue"/>
              </a:rPr>
              <a:t>rastasheep</a:t>
            </a:r>
            <a:r>
              <a:rPr lang="en-US" sz="2200">
                <a:effectLst/>
                <a:latin typeface="Courier" charset="0"/>
                <a:ea typeface="Courier" charset="0"/>
                <a:cs typeface="Courier" charset="0"/>
                <a:sym typeface="Helvetica Neue"/>
              </a:rPr>
              <a:t>/</a:t>
            </a:r>
            <a:r>
              <a:rPr lang="en-US" sz="2200" err="1">
                <a:effectLst/>
                <a:latin typeface="Courier" charset="0"/>
                <a:ea typeface="Courier" charset="0"/>
                <a:cs typeface="Courier" charset="0"/>
                <a:sym typeface="Helvetica Neue"/>
              </a:rPr>
              <a:t>ubuntu-sshd</a:t>
            </a:r>
            <a:r>
              <a:rPr lang="en-US" sz="2200">
                <a:effectLst/>
                <a:latin typeface="Courier" charset="0"/>
                <a:ea typeface="Courier" charset="0"/>
                <a:cs typeface="Courier" charset="0"/>
                <a:sym typeface="Helvetica Neue"/>
              </a:rPr>
              <a:t>     </a:t>
            </a:r>
            <a:r>
              <a:rPr lang="en-US" sz="2200" err="1">
                <a:effectLst/>
                <a:latin typeface="Courier" charset="0"/>
                <a:ea typeface="Courier" charset="0"/>
                <a:cs typeface="Courier" charset="0"/>
                <a:sym typeface="Helvetica Neue"/>
              </a:rPr>
              <a:t>Dockerized</a:t>
            </a:r>
            <a:r>
              <a:rPr lang="en-US" sz="2200">
                <a:effectLst/>
                <a:latin typeface="Courier" charset="0"/>
                <a:ea typeface="Courier" charset="0"/>
                <a:cs typeface="Courier" charset="0"/>
                <a:sym typeface="Helvetica Neue"/>
              </a:rPr>
              <a:t> SSH service, built on top of of...   92                   [OK]</a:t>
            </a:r>
          </a:p>
          <a:p>
            <a:r>
              <a:rPr lang="en-US" sz="2200" err="1">
                <a:effectLst/>
                <a:latin typeface="Courier" charset="0"/>
                <a:ea typeface="Courier" charset="0"/>
                <a:cs typeface="Courier" charset="0"/>
                <a:sym typeface="Helvetica Neue"/>
              </a:rPr>
              <a:t>ubuntu</a:t>
            </a:r>
            <a:r>
              <a:rPr lang="en-US" sz="2200">
                <a:effectLst/>
                <a:latin typeface="Courier" charset="0"/>
                <a:ea typeface="Courier" charset="0"/>
                <a:cs typeface="Courier" charset="0"/>
                <a:sym typeface="Helvetica Neue"/>
              </a:rPr>
              <a:t>-upstart             Upstart is an event-based replacement for ...   76        [OK]</a:t>
            </a:r>
          </a:p>
          <a:p>
            <a:r>
              <a:rPr lang="en-US" sz="2200" err="1">
                <a:effectLst/>
                <a:latin typeface="Courier" charset="0"/>
                <a:ea typeface="Courier" charset="0"/>
                <a:cs typeface="Courier" charset="0"/>
                <a:sym typeface="Helvetica Neue"/>
              </a:rPr>
              <a:t>neurodebian</a:t>
            </a:r>
            <a:r>
              <a:rPr lang="en-US" sz="2200">
                <a:effectLst/>
                <a:latin typeface="Courier" charset="0"/>
                <a:ea typeface="Courier" charset="0"/>
                <a:cs typeface="Courier" charset="0"/>
                <a:sym typeface="Helvetica Neue"/>
              </a:rPr>
              <a:t>                </a:t>
            </a:r>
            <a:r>
              <a:rPr lang="en-US" sz="2200" err="1">
                <a:effectLst/>
                <a:latin typeface="Courier" charset="0"/>
                <a:ea typeface="Courier" charset="0"/>
                <a:cs typeface="Courier" charset="0"/>
                <a:sym typeface="Helvetica Neue"/>
              </a:rPr>
              <a:t>NeuroDebian</a:t>
            </a:r>
            <a:r>
              <a:rPr lang="en-US" sz="2200">
                <a:effectLst/>
                <a:latin typeface="Courier" charset="0"/>
                <a:ea typeface="Courier" charset="0"/>
                <a:cs typeface="Courier" charset="0"/>
                <a:sym typeface="Helvetica Neue"/>
              </a:rPr>
              <a:t> provides neuroscience research...   37        [OK]</a:t>
            </a:r>
          </a:p>
          <a:p>
            <a:r>
              <a:rPr lang="en-US" sz="2200" err="1">
                <a:effectLst/>
                <a:latin typeface="Courier" charset="0"/>
                <a:ea typeface="Courier" charset="0"/>
                <a:cs typeface="Courier" charset="0"/>
                <a:sym typeface="Helvetica Neue"/>
              </a:rPr>
              <a:t>ubuntu-debootstrap</a:t>
            </a:r>
            <a:r>
              <a:rPr lang="en-US" sz="2200">
                <a:effectLst/>
                <a:latin typeface="Courier" charset="0"/>
                <a:ea typeface="Courier" charset="0"/>
                <a:cs typeface="Courier" charset="0"/>
                <a:sym typeface="Helvetica Neue"/>
              </a:rPr>
              <a:t>         </a:t>
            </a:r>
            <a:r>
              <a:rPr lang="en-US" sz="2200" err="1">
                <a:effectLst/>
                <a:latin typeface="Courier" charset="0"/>
                <a:ea typeface="Courier" charset="0"/>
                <a:cs typeface="Courier" charset="0"/>
                <a:sym typeface="Helvetica Neue"/>
              </a:rPr>
              <a:t>debootstrap</a:t>
            </a:r>
            <a:r>
              <a:rPr lang="en-US" sz="2200">
                <a:effectLst/>
                <a:latin typeface="Courier" charset="0"/>
                <a:ea typeface="Courier" charset="0"/>
                <a:cs typeface="Courier" charset="0"/>
                <a:sym typeface="Helvetica Neue"/>
              </a:rPr>
              <a:t> --variant=</a:t>
            </a:r>
            <a:r>
              <a:rPr lang="en-US" sz="2200" err="1">
                <a:effectLst/>
                <a:latin typeface="Courier" charset="0"/>
                <a:ea typeface="Courier" charset="0"/>
                <a:cs typeface="Courier" charset="0"/>
                <a:sym typeface="Helvetica Neue"/>
              </a:rPr>
              <a:t>minbase</a:t>
            </a:r>
            <a:r>
              <a:rPr lang="en-US" sz="2200">
                <a:effectLst/>
                <a:latin typeface="Courier" charset="0"/>
                <a:ea typeface="Courier" charset="0"/>
                <a:cs typeface="Courier" charset="0"/>
                <a:sym typeface="Helvetica Neue"/>
              </a:rPr>
              <a:t> --components...   30        [OK]</a:t>
            </a:r>
          </a:p>
          <a:p>
            <a:r>
              <a:rPr lang="en-US" sz="2200">
                <a:effectLst/>
                <a:latin typeface="Courier" charset="0"/>
                <a:ea typeface="Courier" charset="0"/>
                <a:cs typeface="Courier" charset="0"/>
                <a:sym typeface="Helvetica Neue"/>
              </a:rPr>
              <a:t>32bit/</a:t>
            </a:r>
            <a:r>
              <a:rPr lang="en-US" sz="2200" err="1">
                <a:effectLst/>
                <a:latin typeface="Courier" charset="0"/>
                <a:ea typeface="Courier" charset="0"/>
                <a:cs typeface="Courier" charset="0"/>
                <a:sym typeface="Helvetica Neue"/>
              </a:rPr>
              <a:t>ubuntu</a:t>
            </a:r>
            <a:r>
              <a:rPr lang="en-US" sz="2200">
                <a:effectLst/>
                <a:latin typeface="Courier" charset="0"/>
                <a:ea typeface="Courier" charset="0"/>
                <a:cs typeface="Courier" charset="0"/>
                <a:sym typeface="Helvetica Neue"/>
              </a:rPr>
              <a:t>               Ubuntu for i386 (32bit)                         30</a:t>
            </a:r>
          </a:p>
          <a:p>
            <a:r>
              <a:rPr lang="en-US" sz="2200" err="1">
                <a:effectLst/>
                <a:latin typeface="Courier" charset="0"/>
                <a:ea typeface="Courier" charset="0"/>
                <a:cs typeface="Courier" charset="0"/>
                <a:sym typeface="Helvetica Neue"/>
              </a:rPr>
              <a:t>armhf</a:t>
            </a:r>
            <a:r>
              <a:rPr lang="en-US" sz="2200">
                <a:effectLst/>
                <a:latin typeface="Courier" charset="0"/>
                <a:ea typeface="Courier" charset="0"/>
                <a:cs typeface="Courier" charset="0"/>
                <a:sym typeface="Helvetica Neue"/>
              </a:rPr>
              <a:t>/</a:t>
            </a:r>
            <a:r>
              <a:rPr lang="en-US" sz="2200" err="1">
                <a:effectLst/>
                <a:latin typeface="Courier" charset="0"/>
                <a:ea typeface="Courier" charset="0"/>
                <a:cs typeface="Courier" charset="0"/>
                <a:sym typeface="Helvetica Neue"/>
              </a:rPr>
              <a:t>ubuntu</a:t>
            </a:r>
            <a:r>
              <a:rPr lang="en-US" sz="2200">
                <a:effectLst/>
                <a:latin typeface="Courier" charset="0"/>
                <a:ea typeface="Courier" charset="0"/>
                <a:cs typeface="Courier" charset="0"/>
                <a:sym typeface="Helvetica Neue"/>
              </a:rPr>
              <a:t>               Ubuntu is a </a:t>
            </a:r>
            <a:r>
              <a:rPr lang="en-US" sz="2200" err="1">
                <a:effectLst/>
                <a:latin typeface="Courier" charset="0"/>
                <a:ea typeface="Courier" charset="0"/>
                <a:cs typeface="Courier" charset="0"/>
                <a:sym typeface="Helvetica Neue"/>
              </a:rPr>
              <a:t>Debian</a:t>
            </a:r>
            <a:r>
              <a:rPr lang="en-US" sz="2200">
                <a:effectLst/>
                <a:latin typeface="Courier" charset="0"/>
                <a:ea typeface="Courier" charset="0"/>
                <a:cs typeface="Courier" charset="0"/>
                <a:sym typeface="Helvetica Neue"/>
              </a:rPr>
              <a:t>-based Linux operating s...   27</a:t>
            </a:r>
          </a:p>
          <a:p>
            <a:endParaRPr lang="en-US" sz="2200">
              <a:effectLst/>
              <a:latin typeface="Courier" charset="0"/>
              <a:ea typeface="Courier" charset="0"/>
              <a:cs typeface="Courier" charset="0"/>
              <a:sym typeface="Helvetica Neue"/>
            </a:endParaRPr>
          </a:p>
          <a:p>
            <a:endParaRPr lang="en-US" sz="2200">
              <a:effectLst/>
              <a:latin typeface="Courier" charset="0"/>
              <a:ea typeface="Courier" charset="0"/>
              <a:cs typeface="Courier" charset="0"/>
              <a:sym typeface="Helvetica Neue"/>
            </a:endParaRPr>
          </a:p>
          <a:p>
            <a:endParaRPr lang="en-US"/>
          </a:p>
        </p:txBody>
      </p:sp>
    </p:spTree>
    <p:extLst>
      <p:ext uri="{BB962C8B-B14F-4D97-AF65-F5344CB8AC3E}">
        <p14:creationId xmlns:p14="http://schemas.microsoft.com/office/powerpoint/2010/main" val="829378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 Containers on VMs </a:t>
            </a:r>
            <a:r>
              <a:rPr lang="ko-KR" altLang="en-US">
                <a:latin typeface="Calibri"/>
                <a:ea typeface="맑은 고딕"/>
                <a:cs typeface="Calibri"/>
              </a:rPr>
              <a:t>엔진으로</a:t>
            </a:r>
            <a:r>
              <a:rPr lang="en-US">
                <a:latin typeface="Calibri"/>
                <a:cs typeface="Calibri"/>
              </a:rPr>
              <a:t> </a:t>
            </a:r>
            <a:r>
              <a:rPr lang="ko-KR" altLang="en-US">
                <a:latin typeface="Calibri"/>
                <a:ea typeface="맑은 고딕"/>
                <a:cs typeface="Calibri"/>
              </a:rPr>
              <a:t>요즘</a:t>
            </a:r>
            <a:r>
              <a:rPr lang="en-US">
                <a:latin typeface="Calibri"/>
                <a:cs typeface="Calibri"/>
              </a:rPr>
              <a:t> </a:t>
            </a:r>
            <a:r>
              <a:rPr lang="ko-KR" altLang="en-US">
                <a:latin typeface="Calibri"/>
                <a:ea typeface="맑은 고딕"/>
                <a:cs typeface="Calibri"/>
              </a:rPr>
              <a:t>가장</a:t>
            </a:r>
            <a:r>
              <a:rPr lang="en-US">
                <a:latin typeface="Calibri"/>
                <a:cs typeface="Calibri"/>
              </a:rPr>
              <a:t> </a:t>
            </a:r>
            <a:r>
              <a:rPr lang="ko-KR" altLang="en-US">
                <a:latin typeface="Calibri"/>
                <a:ea typeface="맑은 고딕"/>
                <a:cs typeface="Calibri"/>
              </a:rPr>
              <a:t>많이</a:t>
            </a:r>
            <a:r>
              <a:rPr lang="en-US">
                <a:latin typeface="Calibri"/>
                <a:cs typeface="Calibri"/>
              </a:rPr>
              <a:t> </a:t>
            </a:r>
            <a:r>
              <a:rPr lang="ko-KR" altLang="en-US">
                <a:latin typeface="Calibri"/>
                <a:ea typeface="맑은 고딕"/>
                <a:cs typeface="Calibri"/>
              </a:rPr>
              <a:t>쓰는</a:t>
            </a:r>
            <a:r>
              <a:rPr lang="en-US">
                <a:latin typeface="Calibri"/>
                <a:cs typeface="Calibri"/>
              </a:rPr>
              <a:t> </a:t>
            </a:r>
            <a:r>
              <a:rPr lang="ko-KR" altLang="en-US">
                <a:latin typeface="Calibri"/>
                <a:ea typeface="맑은 고딕"/>
                <a:cs typeface="Calibri"/>
              </a:rPr>
              <a:t>것이</a:t>
            </a:r>
            <a:r>
              <a:rPr lang="en-US" altLang="ko-KR">
                <a:latin typeface="Calibri"/>
                <a:ea typeface="맑은 고딕"/>
                <a:cs typeface="Calibri"/>
              </a:rPr>
              <a:t>  Kubernetes </a:t>
            </a:r>
            <a:endParaRPr lang="ko-KR" altLang="en-US">
              <a:latin typeface="Calibri"/>
              <a:ea typeface="맑은 고딕"/>
              <a:cs typeface="Calibri"/>
            </a:endParaRPr>
          </a:p>
        </p:txBody>
      </p:sp>
      <p:sp>
        <p:nvSpPr>
          <p:cNvPr id="4" name="Slide Number Placeholder 3"/>
          <p:cNvSpPr>
            <a:spLocks noGrp="1"/>
          </p:cNvSpPr>
          <p:nvPr>
            <p:ph type="sldNum" sz="quarter" idx="5"/>
          </p:nvPr>
        </p:nvSpPr>
        <p:spPr/>
        <p:txBody>
          <a:bodyPr/>
          <a:lstStyle/>
          <a:p>
            <a:fld id="{69C3F2ED-74C5-7D4F-8560-0CC253E9A436}" type="slidenum">
              <a:rPr lang="en-US" smtClean="0"/>
              <a:pPr/>
              <a:t>6</a:t>
            </a:fld>
            <a:endParaRPr lang="en-US"/>
          </a:p>
        </p:txBody>
      </p:sp>
    </p:spTree>
    <p:extLst>
      <p:ext uri="{BB962C8B-B14F-4D97-AF65-F5344CB8AC3E}">
        <p14:creationId xmlns:p14="http://schemas.microsoft.com/office/powerpoint/2010/main" val="231305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pPr/>
              <a:t>7</a:t>
            </a:fld>
            <a:endParaRPr lang="en-US"/>
          </a:p>
        </p:txBody>
      </p:sp>
    </p:spTree>
    <p:extLst>
      <p:ext uri="{BB962C8B-B14F-4D97-AF65-F5344CB8AC3E}">
        <p14:creationId xmlns:p14="http://schemas.microsoft.com/office/powerpoint/2010/main" val="6176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defRPr sz="1800"/>
            </a:pPr>
            <a:r>
              <a:rPr lang="en-US" sz="1200"/>
              <a:t>Makes it easier to build &amp; deploy things more rapidly, because the environment is the same. Build the container in dev, push to test, release to prod. This can also be useful for customers running hybrid environments.</a:t>
            </a:r>
          </a:p>
          <a:p>
            <a:pPr lvl="0">
              <a:defRPr sz="1800"/>
            </a:pPr>
            <a:endParaRPr lang="en-US" sz="1200"/>
          </a:p>
          <a:p>
            <a:pPr lvl="0">
              <a:defRPr sz="1800"/>
            </a:pPr>
            <a:r>
              <a:rPr lang="en-US" sz="1200"/>
              <a:t>Makes it easier to keep consistent environments for SOAs or Micro-Services. Also, many of these services aren’t very resource intensive, so you can place them together on one instance.</a:t>
            </a:r>
          </a:p>
          <a:p>
            <a:pPr lvl="0">
              <a:defRPr sz="1800"/>
            </a:pPr>
            <a:endParaRPr lang="en-US" sz="1200"/>
          </a:p>
          <a:p>
            <a:pPr lvl="0">
              <a:defRPr sz="1800"/>
            </a:pPr>
            <a:r>
              <a:rPr lang="en-US" sz="1200"/>
              <a:t>Sometimes customers have short-lived workflows that need to setup environments (e.g. queue systems, CI jobs, etc.), which doesn’t always map too well to EC2’s per-hour billing model. Docker can be one workaround, allowing them to push &amp; pop containers on to the instance.</a:t>
            </a:r>
          </a:p>
          <a:p>
            <a:pPr lvl="0">
              <a:defRPr sz="1800"/>
            </a:pPr>
            <a:endParaRPr lang="en-US" sz="1200"/>
          </a:p>
          <a:p>
            <a:pPr lvl="0">
              <a:defRPr sz="1800"/>
            </a:pPr>
            <a:r>
              <a:rPr lang="en-US" sz="1200"/>
              <a:t>Can be useful for isolated execution when testing user code. E.g. Go Playground or similar.</a:t>
            </a:r>
          </a:p>
          <a:p>
            <a:pPr lvl="0">
              <a:defRPr sz="1800"/>
            </a:pPr>
            <a:endParaRPr lang="en-US" sz="1200"/>
          </a:p>
          <a:p>
            <a:pPr lvl="0">
              <a:defRPr sz="1800"/>
            </a:pPr>
            <a:endParaRPr lang="en-US" sz="1200"/>
          </a:p>
          <a:p>
            <a:pPr lvl="0">
              <a:defRPr sz="1800"/>
            </a:pPr>
            <a:r>
              <a:rPr lang="en-US" sz="1200"/>
              <a:t> </a:t>
            </a:r>
          </a:p>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pPr/>
              <a:t>8</a:t>
            </a:fld>
            <a:endParaRPr lang="en-US"/>
          </a:p>
        </p:txBody>
      </p:sp>
    </p:spTree>
    <p:extLst>
      <p:ext uri="{BB962C8B-B14F-4D97-AF65-F5344CB8AC3E}">
        <p14:creationId xmlns:p14="http://schemas.microsoft.com/office/powerpoint/2010/main" val="2043473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a:effectLst/>
                <a:latin typeface="Helvetica Neue"/>
                <a:ea typeface="Helvetica Neue"/>
                <a:cs typeface="Helvetica Neue"/>
                <a:sym typeface="Helvetica Neue"/>
              </a:rPr>
              <a:t>https://</a:t>
            </a:r>
            <a:r>
              <a:rPr lang="en-US" sz="2200" b="0" i="0" err="1">
                <a:effectLst/>
                <a:latin typeface="Helvetica Neue"/>
                <a:ea typeface="Helvetica Neue"/>
                <a:cs typeface="Helvetica Neue"/>
                <a:sym typeface="Helvetica Neue"/>
              </a:rPr>
              <a:t>docs.docker.com</a:t>
            </a:r>
            <a:r>
              <a:rPr lang="en-US" sz="2200" b="0" i="0">
                <a:effectLst/>
                <a:latin typeface="Helvetica Neue"/>
                <a:ea typeface="Helvetica Neue"/>
                <a:cs typeface="Helvetica Neue"/>
                <a:sym typeface="Helvetica Neue"/>
              </a:rPr>
              <a:t>/engine/</a:t>
            </a:r>
            <a:r>
              <a:rPr lang="en-US" sz="2200" b="0" i="0" err="1">
                <a:effectLst/>
                <a:latin typeface="Helvetica Neue"/>
                <a:ea typeface="Helvetica Neue"/>
                <a:cs typeface="Helvetica Neue"/>
                <a:sym typeface="Helvetica Neue"/>
              </a:rPr>
              <a:t>docker</a:t>
            </a:r>
            <a:r>
              <a:rPr lang="en-US" sz="2200" b="0" i="0">
                <a:effectLst/>
                <a:latin typeface="Helvetica Neue"/>
                <a:ea typeface="Helvetica Neue"/>
                <a:cs typeface="Helvetica Neue"/>
                <a:sym typeface="Helvetica Neue"/>
              </a:rPr>
              <a:t>-overview/#</a:t>
            </a:r>
            <a:r>
              <a:rPr lang="en-US" sz="2200" b="0" i="0" err="1">
                <a:effectLst/>
                <a:latin typeface="Helvetica Neue"/>
                <a:ea typeface="Helvetica Neue"/>
                <a:cs typeface="Helvetica Neue"/>
                <a:sym typeface="Helvetica Neue"/>
              </a:rPr>
              <a:t>docker</a:t>
            </a:r>
            <a:r>
              <a:rPr lang="en-US" sz="2200" b="0" i="0">
                <a:effectLst/>
                <a:latin typeface="Helvetica Neue"/>
                <a:ea typeface="Helvetica Neue"/>
                <a:cs typeface="Helvetica Neue"/>
                <a:sym typeface="Helvetica Neue"/>
              </a:rPr>
              <a:t>-engine</a:t>
            </a:r>
          </a:p>
          <a:p>
            <a:pPr marL="342900" indent="-342900">
              <a:buFont typeface="Arial" charset="0"/>
              <a:buChar char="•"/>
            </a:pPr>
            <a:r>
              <a:rPr lang="en-US" sz="2200" b="0" i="0">
                <a:effectLst/>
                <a:latin typeface="Helvetica Neue"/>
                <a:ea typeface="Helvetica Neue"/>
                <a:cs typeface="Helvetica Neue"/>
                <a:sym typeface="Helvetica Neue"/>
              </a:rPr>
              <a:t>A server which is a type of long-running program called a daemon process (the </a:t>
            </a:r>
            <a:r>
              <a:rPr lang="en-US" sz="2200" b="0" i="0" err="1">
                <a:effectLst/>
                <a:latin typeface="Helvetica Neue"/>
                <a:ea typeface="Helvetica Neue"/>
                <a:cs typeface="Helvetica Neue"/>
                <a:sym typeface="Helvetica Neue"/>
              </a:rPr>
              <a:t>dockerd</a:t>
            </a:r>
            <a:r>
              <a:rPr lang="en-US" sz="2200" b="0" i="0">
                <a:effectLst/>
                <a:latin typeface="Helvetica Neue"/>
                <a:ea typeface="Helvetica Neue"/>
                <a:cs typeface="Helvetica Neue"/>
                <a:sym typeface="Helvetica Neue"/>
              </a:rPr>
              <a:t> command).</a:t>
            </a:r>
          </a:p>
          <a:p>
            <a:pPr marL="342900" indent="-342900">
              <a:buFont typeface="Arial" charset="0"/>
              <a:buChar char="•"/>
            </a:pPr>
            <a:r>
              <a:rPr lang="en-US" sz="2200" b="0" i="0">
                <a:effectLst/>
                <a:latin typeface="Helvetica Neue"/>
                <a:ea typeface="Helvetica Neue"/>
                <a:cs typeface="Helvetica Neue"/>
                <a:sym typeface="Helvetica Neue"/>
              </a:rPr>
              <a:t>A REST API which specifies interfaces that programs can use to talk to the daemon and instruct it what to do.</a:t>
            </a:r>
          </a:p>
          <a:p>
            <a:pPr marL="342900" indent="-342900">
              <a:buFont typeface="Arial" charset="0"/>
              <a:buChar char="•"/>
            </a:pPr>
            <a:r>
              <a:rPr lang="en-US" sz="2200" b="0" i="0">
                <a:effectLst/>
                <a:latin typeface="Helvetica Neue"/>
                <a:ea typeface="Helvetica Neue"/>
                <a:cs typeface="Helvetica Neue"/>
                <a:sym typeface="Helvetica Neue"/>
              </a:rPr>
              <a:t>A command line interface (CLI) client (the </a:t>
            </a:r>
            <a:r>
              <a:rPr lang="en-US" sz="2200" b="0" i="0" err="1">
                <a:effectLst/>
                <a:latin typeface="Helvetica Neue"/>
                <a:ea typeface="Helvetica Neue"/>
                <a:cs typeface="Helvetica Neue"/>
                <a:sym typeface="Helvetica Neue"/>
              </a:rPr>
              <a:t>docker</a:t>
            </a:r>
            <a:r>
              <a:rPr lang="en-US" sz="2200" b="0" i="0">
                <a:effectLst/>
                <a:latin typeface="Helvetica Neue"/>
                <a:ea typeface="Helvetica Neue"/>
                <a:cs typeface="Helvetica Neue"/>
                <a:sym typeface="Helvetica Neue"/>
              </a:rPr>
              <a:t> command).</a:t>
            </a:r>
          </a:p>
          <a:p>
            <a:pPr marL="342900" indent="-342900">
              <a:buFont typeface="Arial" charset="0"/>
              <a:buChar char="•"/>
            </a:pPr>
            <a:endParaRPr lang="en-US" sz="2200" b="0" i="0">
              <a:effectLst/>
              <a:latin typeface="Helvetica Neue"/>
              <a:ea typeface="Helvetica Neue"/>
              <a:cs typeface="Helvetica Neue"/>
              <a:sym typeface="Helvetica Neue"/>
            </a:endParaRPr>
          </a:p>
          <a:p>
            <a:pPr marL="342900" indent="-342900">
              <a:buFont typeface="Arial" charset="0"/>
              <a:buChar char="•"/>
            </a:pPr>
            <a:endParaRPr lang="en-US" sz="2200" b="0" i="0">
              <a:effectLst/>
              <a:latin typeface="Helvetica Neue"/>
              <a:ea typeface="Helvetica Neue"/>
              <a:cs typeface="Helvetica Neue"/>
              <a:sym typeface="Helvetica Neue"/>
            </a:endParaRPr>
          </a:p>
          <a:p>
            <a:r>
              <a:rPr lang="en-US" sz="2200" b="1" i="0">
                <a:effectLst/>
                <a:latin typeface="Helvetica Neue"/>
                <a:ea typeface="Helvetica Neue"/>
                <a:cs typeface="Helvetica Neue"/>
                <a:sym typeface="Helvetica Neue"/>
              </a:rPr>
              <a:t>The Docker daemon</a:t>
            </a:r>
          </a:p>
          <a:p>
            <a:r>
              <a:rPr lang="en-US" sz="2200" b="0" i="0">
                <a:effectLst/>
                <a:latin typeface="Helvetica Neue"/>
                <a:ea typeface="Helvetica Neue"/>
                <a:cs typeface="Helvetica Neue"/>
                <a:sym typeface="Helvetica Neue"/>
              </a:rPr>
              <a:t>The Docker daemon (</a:t>
            </a:r>
            <a:r>
              <a:rPr lang="en-US" sz="2200" b="0" i="0" err="1">
                <a:effectLst/>
                <a:latin typeface="Helvetica Neue"/>
                <a:ea typeface="Helvetica Neue"/>
                <a:cs typeface="Helvetica Neue"/>
                <a:sym typeface="Helvetica Neue"/>
              </a:rPr>
              <a:t>dockerd</a:t>
            </a:r>
            <a:r>
              <a:rPr lang="en-US" sz="2200" b="0" i="0">
                <a:effectLst/>
                <a:latin typeface="Helvetica Neue"/>
                <a:ea typeface="Helvetica Neue"/>
                <a:cs typeface="Helvetica Neue"/>
                <a:sym typeface="Helvetica Neue"/>
              </a:rPr>
              <a:t>) listens for Docker API requests and manages Docker objects such as images, containers, networks, and volumes. A daemon can also communicate with other daemons to manage Docker services.</a:t>
            </a:r>
          </a:p>
          <a:p>
            <a:endParaRPr lang="en-US" sz="2200" b="0" i="0">
              <a:effectLst/>
              <a:latin typeface="Helvetica Neue"/>
              <a:ea typeface="Helvetica Neue"/>
              <a:cs typeface="Helvetica Neue"/>
              <a:sym typeface="Helvetica Neue"/>
            </a:endParaRPr>
          </a:p>
          <a:p>
            <a:r>
              <a:rPr lang="en-US" sz="2200" b="1" i="0">
                <a:effectLst/>
                <a:latin typeface="Helvetica Neue"/>
                <a:ea typeface="Helvetica Neue"/>
                <a:cs typeface="Helvetica Neue"/>
                <a:sym typeface="Helvetica Neue"/>
              </a:rPr>
              <a:t>The Docker client</a:t>
            </a:r>
          </a:p>
          <a:p>
            <a:r>
              <a:rPr lang="en-US" sz="2200" b="0" i="0">
                <a:effectLst/>
                <a:latin typeface="Helvetica Neue"/>
                <a:ea typeface="Helvetica Neue"/>
                <a:cs typeface="Helvetica Neue"/>
                <a:sym typeface="Helvetica Neue"/>
              </a:rPr>
              <a:t>The Docker client (</a:t>
            </a:r>
            <a:r>
              <a:rPr lang="en-US" sz="2200" b="0" i="0" err="1">
                <a:effectLst/>
                <a:latin typeface="Helvetica Neue"/>
                <a:ea typeface="Helvetica Neue"/>
                <a:cs typeface="Helvetica Neue"/>
                <a:sym typeface="Helvetica Neue"/>
              </a:rPr>
              <a:t>docker</a:t>
            </a:r>
            <a:r>
              <a:rPr lang="en-US" sz="2200" b="0" i="0">
                <a:effectLst/>
                <a:latin typeface="Helvetica Neue"/>
                <a:ea typeface="Helvetica Neue"/>
                <a:cs typeface="Helvetica Neue"/>
                <a:sym typeface="Helvetica Neue"/>
              </a:rPr>
              <a:t>) is the primary way that many Docker users interact with Docker. When you use commands such as </a:t>
            </a:r>
            <a:r>
              <a:rPr lang="en-US" sz="2200" b="0" i="0" err="1">
                <a:effectLst/>
                <a:latin typeface="Helvetica Neue"/>
                <a:ea typeface="Helvetica Neue"/>
                <a:cs typeface="Helvetica Neue"/>
                <a:sym typeface="Helvetica Neue"/>
              </a:rPr>
              <a:t>docker</a:t>
            </a:r>
            <a:r>
              <a:rPr lang="en-US" sz="2200" b="0" i="0">
                <a:effectLst/>
                <a:latin typeface="Helvetica Neue"/>
                <a:ea typeface="Helvetica Neue"/>
                <a:cs typeface="Helvetica Neue"/>
                <a:sym typeface="Helvetica Neue"/>
              </a:rPr>
              <a:t> run, the client sends these commands to </a:t>
            </a:r>
            <a:r>
              <a:rPr lang="en-US" sz="2200" b="0" i="0" err="1">
                <a:effectLst/>
                <a:latin typeface="Helvetica Neue"/>
                <a:ea typeface="Helvetica Neue"/>
                <a:cs typeface="Helvetica Neue"/>
                <a:sym typeface="Helvetica Neue"/>
              </a:rPr>
              <a:t>dockerd</a:t>
            </a:r>
            <a:r>
              <a:rPr lang="en-US" sz="2200" b="0" i="0">
                <a:effectLst/>
                <a:latin typeface="Helvetica Neue"/>
                <a:ea typeface="Helvetica Neue"/>
                <a:cs typeface="Helvetica Neue"/>
                <a:sym typeface="Helvetica Neue"/>
              </a:rPr>
              <a:t>, which carries them out. The </a:t>
            </a:r>
            <a:r>
              <a:rPr lang="en-US" sz="2200" b="0" i="0" err="1">
                <a:effectLst/>
                <a:latin typeface="Helvetica Neue"/>
                <a:ea typeface="Helvetica Neue"/>
                <a:cs typeface="Helvetica Neue"/>
                <a:sym typeface="Helvetica Neue"/>
              </a:rPr>
              <a:t>docker</a:t>
            </a:r>
            <a:r>
              <a:rPr lang="en-US" sz="2200" b="0" i="0">
                <a:effectLst/>
                <a:latin typeface="Helvetica Neue"/>
                <a:ea typeface="Helvetica Neue"/>
                <a:cs typeface="Helvetica Neue"/>
                <a:sym typeface="Helvetica Neue"/>
              </a:rPr>
              <a:t> command uses the Docker API. The Docker client can communicate with more than one daemon.</a:t>
            </a:r>
          </a:p>
          <a:p>
            <a:pPr marL="0" indent="0">
              <a:buFont typeface="Arial" charset="0"/>
              <a:buNone/>
            </a:pPr>
            <a:endParaRPr lang="en-US" sz="2200" b="0" i="0">
              <a:effectLst/>
              <a:latin typeface="Helvetica Neue"/>
              <a:ea typeface="Helvetica Neue"/>
              <a:cs typeface="Helvetica Neue"/>
              <a:sym typeface="Helvetica Neue"/>
            </a:endParaRPr>
          </a:p>
          <a:p>
            <a:endParaRPr lang="en-US"/>
          </a:p>
        </p:txBody>
      </p:sp>
    </p:spTree>
    <p:extLst>
      <p:ext uri="{BB962C8B-B14F-4D97-AF65-F5344CB8AC3E}">
        <p14:creationId xmlns:p14="http://schemas.microsoft.com/office/powerpoint/2010/main" val="1967224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a:p>
        </p:txBody>
      </p:sp>
    </p:spTree>
    <p:extLst>
      <p:ext uri="{BB962C8B-B14F-4D97-AF65-F5344CB8AC3E}">
        <p14:creationId xmlns:p14="http://schemas.microsoft.com/office/powerpoint/2010/main" val="484611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https://docs.docker.com/engine/userguide/storagedriver/imagesandcontainers/#copying-makes-containers-efficient</a:t>
            </a:r>
          </a:p>
          <a:p>
            <a:endParaRPr lang="en-US"/>
          </a:p>
          <a:p>
            <a:r>
              <a:rPr lang="en-US"/>
              <a:t>$ ls /</a:t>
            </a:r>
            <a:r>
              <a:rPr lang="en-US" err="1"/>
              <a:t>var</a:t>
            </a:r>
            <a:r>
              <a:rPr lang="en-US"/>
              <a:t>/lib/</a:t>
            </a:r>
            <a:r>
              <a:rPr lang="en-US" err="1"/>
              <a:t>docker</a:t>
            </a:r>
            <a:r>
              <a:rPr lang="en-US"/>
              <a:t>/&lt;storage-driver&gt;/layers/</a:t>
            </a:r>
          </a:p>
          <a:p>
            <a:endParaRPr lang="en-US"/>
          </a:p>
          <a:p>
            <a:r>
              <a:rPr lang="en-US"/>
              <a:t>$</a:t>
            </a:r>
            <a:r>
              <a:rPr lang="en-US" baseline="0"/>
              <a:t> </a:t>
            </a:r>
            <a:r>
              <a:rPr lang="en-US" baseline="0" err="1"/>
              <a:t>docker</a:t>
            </a:r>
            <a:r>
              <a:rPr lang="en-US" baseline="0"/>
              <a:t> info   # to see which union file system is used</a:t>
            </a:r>
          </a:p>
          <a:p>
            <a:endParaRPr lang="en-US" baseline="0"/>
          </a:p>
          <a:p>
            <a:endParaRPr lang="en-US" baseline="0"/>
          </a:p>
          <a:p>
            <a:endParaRPr lang="en-US"/>
          </a:p>
          <a:p>
            <a:endParaRPr lang="en-US"/>
          </a:p>
          <a:p>
            <a:r>
              <a:rPr lang="en-US"/>
              <a:t>https://blog.docker.com/2015/10/docker-basics-webinar-qa/</a:t>
            </a:r>
          </a:p>
          <a:p>
            <a:endParaRPr lang="en-US"/>
          </a:p>
          <a:p>
            <a:r>
              <a:rPr lang="en-US"/>
              <a:t>What is a union file system?</a:t>
            </a:r>
          </a:p>
          <a:p>
            <a:endParaRPr lang="en-US"/>
          </a:p>
          <a:p>
            <a:r>
              <a:rPr lang="en-US"/>
              <a:t>A union file system is a file system that amalgamates a collection of different file systems and directories (called branches) into a single logical file system.</a:t>
            </a:r>
          </a:p>
          <a:p>
            <a:endParaRPr lang="en-US"/>
          </a:p>
          <a:p>
            <a:endParaRPr lang="en-US"/>
          </a:p>
          <a:p>
            <a:r>
              <a:rPr lang="en-US"/>
              <a:t>Are Docker Storage Drivers and Volumes the same thing?</a:t>
            </a:r>
          </a:p>
          <a:p>
            <a:endParaRPr lang="en-US"/>
          </a:p>
          <a:p>
            <a:r>
              <a:rPr lang="en-US"/>
              <a:t>No, they are actually quite different.</a:t>
            </a:r>
          </a:p>
          <a:p>
            <a:endParaRPr lang="en-US"/>
          </a:p>
          <a:p>
            <a:r>
              <a:rPr lang="en-US"/>
              <a:t>A storage driver is how </a:t>
            </a:r>
            <a:r>
              <a:rPr lang="en-US" err="1"/>
              <a:t>docker</a:t>
            </a:r>
            <a:r>
              <a:rPr lang="en-US"/>
              <a:t> implements a particular union file system. Keeping with are “batteries included, but replaceable” philosophy, Docker supports a number of different union file systems. For instance, Ubuntu’s default storage driver is AUFS, where for Red Hat and Centos it’s Device Mapper.</a:t>
            </a:r>
          </a:p>
          <a:p>
            <a:endParaRPr lang="en-US"/>
          </a:p>
          <a:p>
            <a:r>
              <a:rPr lang="en-US"/>
              <a:t>A volume is subdirectory in a container’s file system that exists outside of the union file system.  Unless you explicitly commit changes made to a Docker container during run time to a new image, they are lost when the container is destroyed. Volumes, by contrast, will not be automatically deleted when a container is removed (you can, of course, tell Docker to remove any volumes when removing a container).</a:t>
            </a:r>
          </a:p>
          <a:p>
            <a:endParaRPr lang="en-US"/>
          </a:p>
          <a:p>
            <a:endParaRPr lang="en-US"/>
          </a:p>
          <a:p>
            <a:r>
              <a:rPr lang="en-US"/>
              <a:t>For few of applications like Oracle 12g RAC which requires dynamic kernel tuning and fencing concept, will Docker work?</a:t>
            </a:r>
          </a:p>
          <a:p>
            <a:endParaRPr lang="en-US"/>
          </a:p>
          <a:p>
            <a:r>
              <a:rPr lang="en-US"/>
              <a:t>It might work, but it’s not something we advocate as  a good use case. Docker is designed for microservices or distributed applications. . Each container should, ideally, perform a single function. You tie those containers together to create complex applications. Large monolithic applications like Oracle, are not a particularly good use case for containers.</a:t>
            </a:r>
          </a:p>
        </p:txBody>
      </p:sp>
    </p:spTree>
    <p:extLst>
      <p:ext uri="{BB962C8B-B14F-4D97-AF65-F5344CB8AC3E}">
        <p14:creationId xmlns:p14="http://schemas.microsoft.com/office/powerpoint/2010/main" val="1277423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Left: Docker Image</a:t>
            </a:r>
          </a:p>
          <a:p>
            <a:r>
              <a:rPr lang="en-US"/>
              <a:t>Right: Docker Image instantiated into containers which have a thin R/W layer.</a:t>
            </a:r>
          </a:p>
        </p:txBody>
      </p:sp>
    </p:spTree>
    <p:extLst>
      <p:ext uri="{BB962C8B-B14F-4D97-AF65-F5344CB8AC3E}">
        <p14:creationId xmlns:p14="http://schemas.microsoft.com/office/powerpoint/2010/main" val="1948271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a:t>
            </a:r>
            <a:r>
              <a:rPr lang="en-US" err="1"/>
              <a:t>docs.docker.com</a:t>
            </a:r>
            <a:r>
              <a:rPr lang="en-US"/>
              <a:t>/engine/</a:t>
            </a:r>
            <a:r>
              <a:rPr lang="en-US" err="1"/>
              <a:t>docker</a:t>
            </a:r>
            <a:r>
              <a:rPr lang="en-US"/>
              <a:t>-overview/#</a:t>
            </a:r>
            <a:r>
              <a:rPr lang="en-US" err="1"/>
              <a:t>docker</a:t>
            </a:r>
            <a:r>
              <a:rPr lang="en-US"/>
              <a:t>-architecture</a:t>
            </a:r>
          </a:p>
          <a:p>
            <a:r>
              <a:rPr lang="en-US" sz="2200" b="0" i="0">
                <a:effectLst/>
                <a:latin typeface="Helvetica Neue"/>
                <a:ea typeface="Helvetica Neue"/>
                <a:cs typeface="Helvetica Neue"/>
                <a:sym typeface="Helvetica Neue"/>
              </a:rPr>
              <a:t>Docker uses a client-server architecture. The Docker </a:t>
            </a:r>
            <a:r>
              <a:rPr lang="en-US" sz="2200" b="0" i="1">
                <a:effectLst/>
                <a:latin typeface="Helvetica Neue"/>
                <a:ea typeface="Helvetica Neue"/>
                <a:cs typeface="Helvetica Neue"/>
                <a:sym typeface="Helvetica Neue"/>
              </a:rPr>
              <a:t>client</a:t>
            </a:r>
            <a:r>
              <a:rPr lang="en-US" sz="2200" b="0" i="0">
                <a:effectLst/>
                <a:latin typeface="Helvetica Neue"/>
                <a:ea typeface="Helvetica Neue"/>
                <a:cs typeface="Helvetica Neue"/>
                <a:sym typeface="Helvetica Neue"/>
              </a:rPr>
              <a:t> talks to the Docker </a:t>
            </a:r>
            <a:r>
              <a:rPr lang="en-US" sz="2200" b="0" i="1">
                <a:effectLst/>
                <a:latin typeface="Helvetica Neue"/>
                <a:ea typeface="Helvetica Neue"/>
                <a:cs typeface="Helvetica Neue"/>
                <a:sym typeface="Helvetica Neue"/>
              </a:rPr>
              <a:t>daemon</a:t>
            </a:r>
            <a:r>
              <a:rPr lang="en-US" sz="2200" b="0" i="0">
                <a:effectLst/>
                <a:latin typeface="Helvetica Neue"/>
                <a:ea typeface="Helvetica Neue"/>
                <a:cs typeface="Helvetica Neue"/>
                <a:sym typeface="Helvetica Neue"/>
              </a:rPr>
              <a:t>, which does the heavy lifting of building, running, and distributing your Docker containers. The Docker client and daemon </a:t>
            </a:r>
            <a:r>
              <a:rPr lang="en-US" sz="2200" b="0" i="1">
                <a:effectLst/>
                <a:latin typeface="Helvetica Neue"/>
                <a:ea typeface="Helvetica Neue"/>
                <a:cs typeface="Helvetica Neue"/>
                <a:sym typeface="Helvetica Neue"/>
              </a:rPr>
              <a:t>can</a:t>
            </a:r>
            <a:r>
              <a:rPr lang="en-US" sz="2200" b="0" i="0">
                <a:effectLst/>
                <a:latin typeface="Helvetica Neue"/>
                <a:ea typeface="Helvetica Neue"/>
                <a:cs typeface="Helvetica Neue"/>
                <a:sym typeface="Helvetica Neue"/>
              </a:rPr>
              <a:t> run on the same system, or you can connect a Docker client to a remote Docker daemon. The Docker client and daemon communicate using a REST API, over UNIX sockets or a network interface.</a:t>
            </a:r>
            <a:endParaRPr lang="en-US"/>
          </a:p>
        </p:txBody>
      </p:sp>
    </p:spTree>
    <p:extLst>
      <p:ext uri="{BB962C8B-B14F-4D97-AF65-F5344CB8AC3E}">
        <p14:creationId xmlns:p14="http://schemas.microsoft.com/office/powerpoint/2010/main" val="101183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xfrm>
            <a:off x="6457950" y="4767263"/>
            <a:ext cx="2057400" cy="273844"/>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0678303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45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r>
              <a:rPr lang="en-US" sz="140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r>
              <a:rPr lang="en-US" sz="140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r>
              <a:rPr lang="en-US" sz="140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r>
              <a:rPr lang="en-US" sz="140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r>
              <a:rPr lang="en-US" sz="140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r>
              <a:rPr lang="en-US" sz="140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r>
              <a:rPr lang="sk-SK" sz="140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r>
              <a:rPr lang="sk-SK" sz="140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r>
              <a:rPr lang="sk-SK" sz="140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r>
              <a:rPr lang="sk-SK" sz="140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r>
              <a:rPr lang="sk-SK" sz="140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r>
              <a:rPr lang="sk-SK" sz="140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r>
              <a:rPr lang="sk-SK" sz="1400">
                <a:effectLst/>
                <a:latin typeface="Lucida Console" panose="020B0609040504020204" pitchFamily="49" charset="0"/>
                <a:ea typeface="Calibri" panose="020F0502020204030204" pitchFamily="34" charset="0"/>
                <a:cs typeface="Consolas" panose="020B0609020204030204" pitchFamily="49" charset="0"/>
              </a:rPr>
              <a:t> RTS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351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a:solidFill>
                  <a:schemeClr val="bg1"/>
                </a:solidFill>
                <a:latin typeface="Amazon Ember Regular" charset="0"/>
              </a:rPr>
              <a:t>© 2017, Amazon Web Services, Inc. or its Affiliates. All rights reserved.</a:t>
            </a:r>
          </a:p>
        </p:txBody>
      </p:sp>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696" r:id="rId17"/>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hub.docker.com/" TargetMode="Externa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hyperlink" Target="https://www.slideshare.net/Docker/creating-effective-images-abby-fuller-aws" TargetMode="External"/><Relationship Id="rId2" Type="http://schemas.openxmlformats.org/officeDocument/2006/relationships/hyperlink" Target="https://www.youtube.com/watch?v=pPsREQbf3PA&amp;index=9&amp;list=PLkA60AVN3hh8_lyxE2jjGaGyr0UoqIv4K" TargetMode="Externa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docker.com/engine/articles/dockerfile_best-practices/#add-or-cop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hyperlink" Target="http://amzn.to/2v285f3" TargetMode="Externa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r>
              <a:rPr lang="en-US"/>
              <a:t>Container</a:t>
            </a:r>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03444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Container registries</a:t>
            </a:r>
          </a:p>
        </p:txBody>
      </p:sp>
      <p:sp>
        <p:nvSpPr>
          <p:cNvPr id="3" name="Text Placeholder 2"/>
          <p:cNvSpPr>
            <a:spLocks noGrp="1"/>
          </p:cNvSpPr>
          <p:nvPr>
            <p:ph type="body" idx="1"/>
          </p:nvPr>
        </p:nvSpPr>
        <p:spPr/>
        <p:txBody>
          <a:bodyPr/>
          <a:lstStyle/>
          <a:p>
            <a:pPr marL="342900" indent="-342900">
              <a:buFont typeface="Arial" charset="0"/>
              <a:buChar char="•"/>
            </a:pPr>
            <a:r>
              <a:rPr lang="en-US" sz="2000"/>
              <a:t>A Docker registry stores Docker images</a:t>
            </a:r>
          </a:p>
          <a:p>
            <a:pPr marL="342900" indent="-342900">
              <a:buFont typeface="Arial" charset="0"/>
              <a:buChar char="•"/>
            </a:pPr>
            <a:endParaRPr lang="en-US" sz="2000"/>
          </a:p>
          <a:p>
            <a:pPr marL="342900" indent="-342900">
              <a:buFont typeface="Arial" charset="0"/>
              <a:buChar char="•"/>
            </a:pPr>
            <a:r>
              <a:rPr lang="en-US" sz="2000"/>
              <a:t>Docker Hub is a public registry that anyone can use, and Docker is configured to look for images on Docker Hub by default.</a:t>
            </a:r>
          </a:p>
          <a:p>
            <a:pPr lvl="1"/>
            <a:r>
              <a:rPr lang="en-US">
                <a:hlinkClick r:id="rId2"/>
              </a:rPr>
              <a:t>https://hub.docker.com/</a:t>
            </a:r>
            <a:endParaRPr lang="en-US"/>
          </a:p>
          <a:p>
            <a:pPr marL="342900" indent="-342900">
              <a:buFont typeface="Arial" charset="0"/>
              <a:buChar char="•"/>
            </a:pPr>
            <a:endParaRPr lang="en-US" sz="2000"/>
          </a:p>
          <a:p>
            <a:pPr marL="342900" indent="-342900">
              <a:buFont typeface="Arial" charset="0"/>
              <a:buChar char="•"/>
            </a:pPr>
            <a:r>
              <a:rPr lang="en-US" sz="2000"/>
              <a:t>Amazon EC2 Container Registry (Amazon ECR)</a:t>
            </a:r>
          </a:p>
          <a:p>
            <a:pPr lvl="1"/>
            <a:r>
              <a:rPr lang="en-US"/>
              <a:t>Fully managed Docker container registry</a:t>
            </a:r>
          </a:p>
          <a:p>
            <a:pPr lvl="1"/>
            <a:r>
              <a:rPr lang="en-US"/>
              <a:t>Makes it easy for developers to store, manage, and deploy container images</a:t>
            </a:r>
          </a:p>
        </p:txBody>
      </p:sp>
    </p:spTree>
    <p:extLst>
      <p:ext uri="{BB962C8B-B14F-4D97-AF65-F5344CB8AC3E}">
        <p14:creationId xmlns:p14="http://schemas.microsoft.com/office/powerpoint/2010/main" val="47893380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Container registries</a:t>
            </a:r>
          </a:p>
        </p:txBody>
      </p:sp>
      <p:sp>
        <p:nvSpPr>
          <p:cNvPr id="3" name="Text Placeholder 2"/>
          <p:cNvSpPr>
            <a:spLocks noGrp="1"/>
          </p:cNvSpPr>
          <p:nvPr>
            <p:ph type="body" idx="1"/>
          </p:nvPr>
        </p:nvSpPr>
        <p:spPr/>
        <p:txBody>
          <a:bodyPr/>
          <a:lstStyle/>
          <a:p>
            <a:pPr marL="342900" indent="-342900">
              <a:buFont typeface="Arial" charset="0"/>
              <a:buChar char="•"/>
            </a:pPr>
            <a:r>
              <a:rPr lang="en-US" sz="2000" b="1">
                <a:latin typeface="Amazon Ember" charset="0"/>
                <a:ea typeface="Amazon Ember" charset="0"/>
                <a:cs typeface="Amazon Ember" charset="0"/>
              </a:rPr>
              <a:t>docker pull</a:t>
            </a:r>
            <a:r>
              <a:rPr lang="en-US" sz="2000">
                <a:latin typeface="Amazon Ember" charset="0"/>
                <a:ea typeface="Amazon Ember" charset="0"/>
                <a:cs typeface="Amazon Ember" charset="0"/>
              </a:rPr>
              <a:t> or </a:t>
            </a:r>
            <a:r>
              <a:rPr lang="en-US" sz="2000" b="1">
                <a:latin typeface="Amazon Ember" charset="0"/>
                <a:ea typeface="Amazon Ember" charset="0"/>
                <a:cs typeface="Amazon Ember" charset="0"/>
              </a:rPr>
              <a:t>docker run</a:t>
            </a:r>
            <a:r>
              <a:rPr lang="en-US" sz="2000">
                <a:latin typeface="Amazon Ember" charset="0"/>
                <a:ea typeface="Amazon Ember" charset="0"/>
                <a:cs typeface="Amazon Ember" charset="0"/>
              </a:rPr>
              <a:t>: required images are pulled from your configured registry. </a:t>
            </a:r>
          </a:p>
          <a:p>
            <a:pPr marL="342900" indent="-342900">
              <a:buFont typeface="Arial" charset="0"/>
              <a:buChar char="•"/>
            </a:pPr>
            <a:endParaRPr lang="en-US" sz="2000">
              <a:latin typeface="Amazon Ember" charset="0"/>
              <a:ea typeface="Amazon Ember" charset="0"/>
              <a:cs typeface="Amazon Ember" charset="0"/>
            </a:endParaRPr>
          </a:p>
          <a:p>
            <a:pPr marL="342900" indent="-342900">
              <a:buFont typeface="Arial" charset="0"/>
              <a:buChar char="•"/>
            </a:pPr>
            <a:r>
              <a:rPr lang="en-US" sz="2000" b="1">
                <a:latin typeface="Amazon Ember" charset="0"/>
                <a:ea typeface="Amazon Ember" charset="0"/>
                <a:cs typeface="Amazon Ember" charset="0"/>
              </a:rPr>
              <a:t>docker push</a:t>
            </a:r>
            <a:r>
              <a:rPr lang="en-US" sz="2000">
                <a:latin typeface="Amazon Ember" charset="0"/>
                <a:ea typeface="Amazon Ember" charset="0"/>
                <a:cs typeface="Amazon Ember" charset="0"/>
              </a:rPr>
              <a:t>: your image is pushed to your configured registry.</a:t>
            </a:r>
          </a:p>
        </p:txBody>
      </p:sp>
    </p:spTree>
    <p:extLst>
      <p:ext uri="{BB962C8B-B14F-4D97-AF65-F5344CB8AC3E}">
        <p14:creationId xmlns:p14="http://schemas.microsoft.com/office/powerpoint/2010/main" val="67170125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 Image</a:t>
            </a:r>
          </a:p>
        </p:txBody>
      </p:sp>
      <p:sp>
        <p:nvSpPr>
          <p:cNvPr id="3" name="Text Placeholder 2"/>
          <p:cNvSpPr>
            <a:spLocks noGrp="1"/>
          </p:cNvSpPr>
          <p:nvPr>
            <p:ph type="body" idx="1"/>
          </p:nvPr>
        </p:nvSpPr>
        <p:spPr/>
        <p:txBody>
          <a:bodyPr>
            <a:normAutofit/>
          </a:bodyPr>
          <a:lstStyle/>
          <a:p>
            <a:pPr marL="342900" indent="-342900">
              <a:buFont typeface="Arial" charset="0"/>
              <a:buChar char="•"/>
            </a:pPr>
            <a:r>
              <a:rPr lang="en-US" sz="2000"/>
              <a:t>A read-only template with instructions for creating a Docker container.</a:t>
            </a:r>
          </a:p>
          <a:p>
            <a:pPr marL="342900" indent="-342900">
              <a:buFont typeface="Arial" charset="0"/>
              <a:buChar char="•"/>
            </a:pPr>
            <a:r>
              <a:rPr lang="en-US" sz="2000"/>
              <a:t>Often, an image is </a:t>
            </a:r>
            <a:r>
              <a:rPr lang="en-US" sz="2000" i="1"/>
              <a:t>based on</a:t>
            </a:r>
            <a:r>
              <a:rPr lang="en-US" sz="2000"/>
              <a:t> another image, with some additional customization.</a:t>
            </a:r>
          </a:p>
          <a:p>
            <a:pPr lvl="1"/>
            <a:r>
              <a:rPr lang="en-US" err="1"/>
              <a:t>E.g</a:t>
            </a:r>
            <a:r>
              <a:rPr lang="en-US"/>
              <a:t>, you may build an image which is based on the Ubuntu image, but installs the Apache web server and your application, as well as the configuration details needed to make your application run.</a:t>
            </a:r>
          </a:p>
          <a:p>
            <a:pPr marL="342900" indent="-342900">
              <a:buFont typeface="Arial" charset="0"/>
              <a:buChar char="•"/>
            </a:pPr>
            <a:r>
              <a:rPr lang="en-US" sz="2000"/>
              <a:t>Create your own images.</a:t>
            </a:r>
          </a:p>
          <a:p>
            <a:pPr marL="342900" indent="-342900">
              <a:buFont typeface="Arial" charset="0"/>
              <a:buChar char="•"/>
            </a:pPr>
            <a:r>
              <a:rPr lang="en-US" sz="2000"/>
              <a:t>Use images created by others and published in a registry. </a:t>
            </a:r>
          </a:p>
        </p:txBody>
      </p:sp>
    </p:spTree>
    <p:extLst>
      <p:ext uri="{BB962C8B-B14F-4D97-AF65-F5344CB8AC3E}">
        <p14:creationId xmlns:p14="http://schemas.microsoft.com/office/powerpoint/2010/main" val="210899457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 Image</a:t>
            </a:r>
          </a:p>
        </p:txBody>
      </p:sp>
      <p:sp>
        <p:nvSpPr>
          <p:cNvPr id="3" name="Text Placeholder 2"/>
          <p:cNvSpPr>
            <a:spLocks noGrp="1"/>
          </p:cNvSpPr>
          <p:nvPr>
            <p:ph type="body" idx="1"/>
          </p:nvPr>
        </p:nvSpPr>
        <p:spPr/>
        <p:txBody>
          <a:bodyPr>
            <a:normAutofit/>
          </a:bodyPr>
          <a:lstStyle/>
          <a:p>
            <a:pPr marL="342900" indent="-342900">
              <a:buFont typeface="Arial" charset="0"/>
              <a:buChar char="•"/>
            </a:pPr>
            <a:r>
              <a:rPr lang="en-US" sz="2000"/>
              <a:t>To build your own image, you create a </a:t>
            </a:r>
            <a:r>
              <a:rPr lang="en-US" sz="2000" i="1"/>
              <a:t>Dockerfile</a:t>
            </a:r>
            <a:r>
              <a:rPr lang="en-US" sz="2000"/>
              <a:t> with a simple syntax for defining the steps needed to create the image and run it. </a:t>
            </a:r>
          </a:p>
          <a:p>
            <a:pPr lvl="1"/>
            <a:r>
              <a:rPr lang="en-US"/>
              <a:t>Each instruction in a Dockerfile creates a layer in the image. </a:t>
            </a:r>
          </a:p>
          <a:p>
            <a:pPr lvl="1"/>
            <a:r>
              <a:rPr lang="en-US"/>
              <a:t>When you change the Dockerfile and rebuild the image, only those layers which have changed are rebuilt. </a:t>
            </a:r>
          </a:p>
          <a:p>
            <a:pPr lvl="1"/>
            <a:r>
              <a:rPr lang="en-US"/>
              <a:t>This is part of what makes images so lightweight, small, and fast, when compared to other virtualization technologies.</a:t>
            </a:r>
          </a:p>
          <a:p>
            <a:pPr marL="342900" indent="-342900">
              <a:buFont typeface="Arial" charset="0"/>
              <a:buChar char="•"/>
            </a:pPr>
            <a:r>
              <a:rPr lang="en-US" sz="2000"/>
              <a:t>Creating Effective Images, </a:t>
            </a:r>
            <a:r>
              <a:rPr lang="en-US" sz="2000">
                <a:hlinkClick r:id="rId2"/>
              </a:rPr>
              <a:t>video</a:t>
            </a:r>
            <a:r>
              <a:rPr lang="en-US" sz="2000"/>
              <a:t>, </a:t>
            </a:r>
            <a:r>
              <a:rPr lang="en-US" sz="2000">
                <a:hlinkClick r:id="rId3"/>
              </a:rPr>
              <a:t>slides</a:t>
            </a:r>
            <a:br>
              <a:rPr lang="en-US" sz="2000"/>
            </a:br>
            <a:endParaRPr lang="en-US" sz="2000"/>
          </a:p>
        </p:txBody>
      </p:sp>
    </p:spTree>
    <p:extLst>
      <p:ext uri="{BB962C8B-B14F-4D97-AF65-F5344CB8AC3E}">
        <p14:creationId xmlns:p14="http://schemas.microsoft.com/office/powerpoint/2010/main" val="165421148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 Image Layers</a:t>
            </a:r>
          </a:p>
        </p:txBody>
      </p:sp>
      <p:pic>
        <p:nvPicPr>
          <p:cNvPr id="4" name="Picture 3"/>
          <p:cNvPicPr>
            <a:picLocks noChangeAspect="1"/>
          </p:cNvPicPr>
          <p:nvPr/>
        </p:nvPicPr>
        <p:blipFill>
          <a:blip r:embed="rId3"/>
          <a:stretch>
            <a:fillRect/>
          </a:stretch>
        </p:blipFill>
        <p:spPr>
          <a:xfrm>
            <a:off x="6093426" y="1929408"/>
            <a:ext cx="2857500" cy="2143125"/>
          </a:xfrm>
          <a:prstGeom prst="rect">
            <a:avLst/>
          </a:prstGeom>
        </p:spPr>
      </p:pic>
      <p:sp>
        <p:nvSpPr>
          <p:cNvPr id="8" name="Text Placeholder 2"/>
          <p:cNvSpPr txBox="1">
            <a:spLocks/>
          </p:cNvSpPr>
          <p:nvPr/>
        </p:nvSpPr>
        <p:spPr>
          <a:xfrm>
            <a:off x="340592" y="1009332"/>
            <a:ext cx="5752834" cy="3553926"/>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000"/>
              <a:t>Union file system creates layers</a:t>
            </a:r>
          </a:p>
          <a:p>
            <a:pPr lvl="1"/>
            <a:r>
              <a:rPr lang="en-US" err="1"/>
              <a:t>aufs</a:t>
            </a:r>
            <a:r>
              <a:rPr lang="en-US"/>
              <a:t>, overlay2, </a:t>
            </a:r>
            <a:r>
              <a:rPr lang="en-US" err="1"/>
              <a:t>zfs</a:t>
            </a:r>
            <a:r>
              <a:rPr lang="en-US"/>
              <a:t>, </a:t>
            </a:r>
            <a:r>
              <a:rPr lang="en-US" err="1"/>
              <a:t>etc</a:t>
            </a:r>
            <a:r>
              <a:rPr lang="en-US"/>
              <a:t> </a:t>
            </a:r>
          </a:p>
          <a:p>
            <a:pPr marL="342900" indent="-342900">
              <a:buFont typeface="Arial" charset="0"/>
              <a:buChar char="•"/>
            </a:pPr>
            <a:r>
              <a:rPr lang="en-US" sz="2000"/>
              <a:t>Image composed on read-only (RO) layers</a:t>
            </a:r>
          </a:p>
          <a:p>
            <a:pPr marL="342900" indent="-342900">
              <a:buFont typeface="Arial" charset="0"/>
              <a:buChar char="•"/>
            </a:pPr>
            <a:r>
              <a:rPr lang="en-US" sz="2000"/>
              <a:t>Containers get a thin read-write layer</a:t>
            </a:r>
          </a:p>
          <a:p>
            <a:pPr marL="342900" indent="-342900">
              <a:buFont typeface="Arial" charset="0"/>
              <a:buChar char="•"/>
            </a:pPr>
            <a:r>
              <a:rPr lang="en-US" sz="2000"/>
              <a:t>Container layer removed when container is deleted</a:t>
            </a:r>
          </a:p>
          <a:p>
            <a:pPr lvl="1"/>
            <a:r>
              <a:rPr lang="en-US"/>
              <a:t>Store persistent data on a separate data volume</a:t>
            </a:r>
          </a:p>
          <a:p>
            <a:pPr marL="342900" indent="-342900">
              <a:buFont typeface="Arial" charset="0"/>
              <a:buChar char="•"/>
            </a:pPr>
            <a:r>
              <a:rPr lang="en-US" sz="2000"/>
              <a:t>Copy-on-Write strategy used when modifying files from RO lower layers</a:t>
            </a:r>
          </a:p>
        </p:txBody>
      </p:sp>
    </p:spTree>
    <p:extLst>
      <p:ext uri="{BB962C8B-B14F-4D97-AF65-F5344CB8AC3E}">
        <p14:creationId xmlns:p14="http://schemas.microsoft.com/office/powerpoint/2010/main" val="1009100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 Image Layers</a:t>
            </a:r>
          </a:p>
        </p:txBody>
      </p:sp>
      <p:pic>
        <p:nvPicPr>
          <p:cNvPr id="1026" name="Picture 2" descr="Docker image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52" y="1278585"/>
            <a:ext cx="4122911" cy="28646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4702134" y="1297179"/>
            <a:ext cx="4098966" cy="2531871"/>
          </a:xfrm>
          <a:prstGeom prst="rect">
            <a:avLst/>
          </a:prstGeom>
        </p:spPr>
      </p:pic>
    </p:spTree>
    <p:extLst>
      <p:ext uri="{BB962C8B-B14F-4D97-AF65-F5344CB8AC3E}">
        <p14:creationId xmlns:p14="http://schemas.microsoft.com/office/powerpoint/2010/main" val="1269031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 Containers</a:t>
            </a:r>
          </a:p>
        </p:txBody>
      </p:sp>
      <p:sp>
        <p:nvSpPr>
          <p:cNvPr id="3" name="Text Placeholder 2"/>
          <p:cNvSpPr>
            <a:spLocks noGrp="1"/>
          </p:cNvSpPr>
          <p:nvPr>
            <p:ph type="body" idx="1"/>
          </p:nvPr>
        </p:nvSpPr>
        <p:spPr/>
        <p:txBody>
          <a:bodyPr>
            <a:normAutofit/>
          </a:bodyPr>
          <a:lstStyle/>
          <a:p>
            <a:pPr marL="342900" indent="-342900">
              <a:buFont typeface="Arial" charset="0"/>
              <a:buChar char="•"/>
            </a:pPr>
            <a:r>
              <a:rPr lang="en-US" sz="2000"/>
              <a:t>A runnable instance of an image. </a:t>
            </a:r>
          </a:p>
          <a:p>
            <a:pPr marL="342900" indent="-342900">
              <a:buFont typeface="Arial" charset="0"/>
              <a:buChar char="•"/>
            </a:pPr>
            <a:r>
              <a:rPr lang="en-US" sz="2000"/>
              <a:t>Create, run, stop, move, or delete a container using the Docker API or CLI. </a:t>
            </a:r>
          </a:p>
          <a:p>
            <a:pPr marL="342900" indent="-342900">
              <a:buFont typeface="Arial" charset="0"/>
              <a:buChar char="•"/>
            </a:pPr>
            <a:r>
              <a:rPr lang="en-US" sz="2000"/>
              <a:t>Connect a container to one or more networks, attach storage to it, create a new image based on its current state.</a:t>
            </a:r>
          </a:p>
          <a:p>
            <a:pPr marL="342900" indent="-342900">
              <a:buFont typeface="Arial" charset="0"/>
              <a:buChar char="•"/>
            </a:pPr>
            <a:r>
              <a:rPr lang="en-US" sz="2000"/>
              <a:t>By default, a container is relatively well isolated from other containers and its host machine.</a:t>
            </a:r>
          </a:p>
        </p:txBody>
      </p:sp>
    </p:spTree>
    <p:extLst>
      <p:ext uri="{BB962C8B-B14F-4D97-AF65-F5344CB8AC3E}">
        <p14:creationId xmlns:p14="http://schemas.microsoft.com/office/powerpoint/2010/main" val="191855658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 Containers</a:t>
            </a:r>
          </a:p>
        </p:txBody>
      </p:sp>
      <p:sp>
        <p:nvSpPr>
          <p:cNvPr id="3" name="Text Placeholder 2"/>
          <p:cNvSpPr>
            <a:spLocks noGrp="1"/>
          </p:cNvSpPr>
          <p:nvPr>
            <p:ph type="body" idx="1"/>
          </p:nvPr>
        </p:nvSpPr>
        <p:spPr/>
        <p:txBody>
          <a:bodyPr>
            <a:normAutofit/>
          </a:bodyPr>
          <a:lstStyle/>
          <a:p>
            <a:pPr marL="342900" indent="-342900">
              <a:buFont typeface="Arial" charset="0"/>
              <a:buChar char="•"/>
            </a:pPr>
            <a:r>
              <a:rPr lang="en-US" sz="2000"/>
              <a:t>You can control how isolated a container’s network, storage, or other underlying subsystems are from other containers or from the host machine.</a:t>
            </a:r>
          </a:p>
          <a:p>
            <a:pPr marL="342900" indent="-342900">
              <a:buFont typeface="Arial" charset="0"/>
              <a:buChar char="•"/>
            </a:pPr>
            <a:endParaRPr lang="en-US" sz="2000"/>
          </a:p>
          <a:p>
            <a:pPr marL="342900" indent="-342900">
              <a:buFont typeface="Arial" charset="0"/>
              <a:buChar char="•"/>
            </a:pPr>
            <a:r>
              <a:rPr lang="en-US" sz="2000"/>
              <a:t>A container is defined by its image as well as any configuration options you provide to it when you create or run it. </a:t>
            </a:r>
          </a:p>
          <a:p>
            <a:pPr marL="342900" indent="-342900">
              <a:buFont typeface="Arial" charset="0"/>
              <a:buChar char="•"/>
            </a:pPr>
            <a:endParaRPr lang="en-US" sz="2000"/>
          </a:p>
          <a:p>
            <a:pPr marL="342900" indent="-342900">
              <a:buFont typeface="Arial" charset="0"/>
              <a:buChar char="•"/>
            </a:pPr>
            <a:r>
              <a:rPr lang="en-US" sz="2000"/>
              <a:t>When a container stops, any changes to its state that are not stored in persistent storage disappears.</a:t>
            </a:r>
          </a:p>
          <a:p>
            <a:pPr marL="342900" indent="-342900">
              <a:buFont typeface="Arial" charset="0"/>
              <a:buChar char="•"/>
            </a:pPr>
            <a:endParaRPr lang="en-US" sz="2000"/>
          </a:p>
        </p:txBody>
      </p:sp>
    </p:spTree>
    <p:extLst>
      <p:ext uri="{BB962C8B-B14F-4D97-AF65-F5344CB8AC3E}">
        <p14:creationId xmlns:p14="http://schemas.microsoft.com/office/powerpoint/2010/main" val="71353077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Docker Workflow"/>
          <p:cNvSpPr txBox="1">
            <a:spLocks noGrp="1"/>
          </p:cNvSpPr>
          <p:nvPr>
            <p:ph type="title"/>
          </p:nvPr>
        </p:nvSpPr>
        <p:spPr>
          <a:prstGeom prst="rect">
            <a:avLst/>
          </a:prstGeom>
        </p:spPr>
        <p:txBody>
          <a:bodyPr/>
          <a:lstStyle/>
          <a:p>
            <a:r>
              <a:t>Docker </a:t>
            </a:r>
            <a:r>
              <a:rPr lang="en-US"/>
              <a:t>Architecture</a:t>
            </a:r>
            <a:endParaRPr/>
          </a:p>
        </p:txBody>
      </p:sp>
      <p:sp>
        <p:nvSpPr>
          <p:cNvPr id="270" name="Slide Number"/>
          <p:cNvSpPr txBox="1">
            <a:spLocks noGrp="1"/>
          </p:cNvSpPr>
          <p:nvPr>
            <p:ph type="sldNum" sz="quarter" idx="2"/>
          </p:nvPr>
        </p:nvSpPr>
        <p:spPr>
          <a:xfrm>
            <a:off x="8985024" y="4776847"/>
            <a:ext cx="85230" cy="128588"/>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a:t>
            </a:fld>
            <a:endParaRPr/>
          </a:p>
        </p:txBody>
      </p:sp>
      <p:pic>
        <p:nvPicPr>
          <p:cNvPr id="2" name="Picture 1"/>
          <p:cNvPicPr>
            <a:picLocks noChangeAspect="1"/>
          </p:cNvPicPr>
          <p:nvPr/>
        </p:nvPicPr>
        <p:blipFill>
          <a:blip r:embed="rId3"/>
          <a:stretch>
            <a:fillRect/>
          </a:stretch>
        </p:blipFill>
        <p:spPr>
          <a:xfrm>
            <a:off x="1170461" y="1123891"/>
            <a:ext cx="6537960" cy="3414772"/>
          </a:xfrm>
          <a:prstGeom prst="rect">
            <a:avLst/>
          </a:prstGeom>
        </p:spPr>
      </p:pic>
    </p:spTree>
    <p:extLst>
      <p:ext uri="{BB962C8B-B14F-4D97-AF65-F5344CB8AC3E}">
        <p14:creationId xmlns:p14="http://schemas.microsoft.com/office/powerpoint/2010/main" val="76306738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Docker Workflow </a:t>
            </a:r>
          </a:p>
        </p:txBody>
      </p:sp>
      <p:sp>
        <p:nvSpPr>
          <p:cNvPr id="3" name="Text Placeholder 2"/>
          <p:cNvSpPr>
            <a:spLocks noGrp="1"/>
          </p:cNvSpPr>
          <p:nvPr>
            <p:ph type="body" idx="1"/>
          </p:nvPr>
        </p:nvSpPr>
        <p:spPr/>
        <p:txBody>
          <a:bodyPr>
            <a:normAutofit/>
          </a:bodyPr>
          <a:lstStyle/>
          <a:p>
            <a:pPr marL="342900" indent="-342900">
              <a:buFont typeface="Arial" charset="0"/>
              <a:buChar char="•"/>
            </a:pPr>
            <a:r>
              <a:rPr lang="en-US" sz="2000"/>
              <a:t>Find an Image on registry (Docker Hub, ECR, etc.)</a:t>
            </a:r>
          </a:p>
          <a:p>
            <a:pPr marL="342900" indent="-342900">
              <a:buFont typeface="Arial" charset="0"/>
              <a:buChar char="•"/>
            </a:pPr>
            <a:r>
              <a:rPr lang="en-US" sz="2000"/>
              <a:t>Pull an Image from registry</a:t>
            </a:r>
          </a:p>
          <a:p>
            <a:pPr marL="342900" indent="-342900">
              <a:buFont typeface="Arial" charset="0"/>
              <a:buChar char="•"/>
            </a:pPr>
            <a:r>
              <a:rPr lang="en-US" sz="2000"/>
              <a:t>Run an Image</a:t>
            </a:r>
          </a:p>
          <a:p>
            <a:pPr marL="342900" indent="-342900">
              <a:buFont typeface="Arial" charset="0"/>
              <a:buChar char="•"/>
            </a:pPr>
            <a:r>
              <a:rPr lang="en-US" sz="2000"/>
              <a:t>Stop a Container</a:t>
            </a:r>
          </a:p>
          <a:p>
            <a:pPr marL="342900" indent="-342900">
              <a:buFont typeface="Arial" charset="0"/>
              <a:buChar char="•"/>
            </a:pPr>
            <a:r>
              <a:rPr lang="en-US" sz="2000"/>
              <a:t>Modify &amp; rebuild Image </a:t>
            </a:r>
          </a:p>
          <a:p>
            <a:pPr marL="342900" indent="-342900">
              <a:buFont typeface="Arial" charset="0"/>
              <a:buChar char="•"/>
            </a:pPr>
            <a:r>
              <a:rPr lang="en-US" sz="2000"/>
              <a:t>Rerun Image</a:t>
            </a:r>
          </a:p>
          <a:p>
            <a:pPr marL="342900" indent="-342900">
              <a:buFont typeface="Arial" charset="0"/>
              <a:buChar char="•"/>
            </a:pPr>
            <a:r>
              <a:rPr lang="en-US" sz="2000"/>
              <a:t>Push Image</a:t>
            </a:r>
          </a:p>
          <a:p>
            <a:pPr marL="342900" indent="-342900">
              <a:buFont typeface="Arial" charset="0"/>
              <a:buChar char="•"/>
            </a:pPr>
            <a:r>
              <a:rPr lang="en-US" sz="2000"/>
              <a:t>Remove a Container</a:t>
            </a:r>
          </a:p>
          <a:p>
            <a:pPr marL="342900" indent="-342900">
              <a:buFont typeface="Arial" charset="0"/>
              <a:buChar char="•"/>
            </a:pPr>
            <a:r>
              <a:rPr lang="en-US" sz="2000"/>
              <a:t>Remove an Image </a:t>
            </a:r>
          </a:p>
          <a:p>
            <a:pPr marL="342900" indent="-342900">
              <a:buFont typeface="Arial" charset="0"/>
              <a:buChar char="•"/>
            </a:pPr>
            <a:endParaRPr lang="en-US" sz="2000"/>
          </a:p>
        </p:txBody>
      </p:sp>
    </p:spTree>
    <p:extLst>
      <p:ext uri="{BB962C8B-B14F-4D97-AF65-F5344CB8AC3E}">
        <p14:creationId xmlns:p14="http://schemas.microsoft.com/office/powerpoint/2010/main" val="192318345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Problem</a:t>
            </a:r>
          </a:p>
        </p:txBody>
      </p:sp>
      <p:sp>
        <p:nvSpPr>
          <p:cNvPr id="3" name="Content Placeholder 2"/>
          <p:cNvSpPr>
            <a:spLocks noGrp="1"/>
          </p:cNvSpPr>
          <p:nvPr>
            <p:ph idx="1"/>
          </p:nvPr>
        </p:nvSpPr>
        <p:spPr/>
        <p:txBody>
          <a:bodyPr>
            <a:normAutofit/>
          </a:bodyPr>
          <a:lstStyle/>
          <a:p>
            <a:r>
              <a:rPr lang="en-US" sz="2000"/>
              <a:t>Different application stacks</a:t>
            </a:r>
          </a:p>
          <a:p>
            <a:endParaRPr lang="en-US" sz="2000"/>
          </a:p>
          <a:p>
            <a:r>
              <a:rPr lang="en-US" sz="2000"/>
              <a:t>Different hardware deployment </a:t>
            </a:r>
            <a:br>
              <a:rPr lang="en-US" sz="2000"/>
            </a:br>
            <a:r>
              <a:rPr lang="en-US" sz="2000"/>
              <a:t>environments</a:t>
            </a:r>
          </a:p>
          <a:p>
            <a:endParaRPr lang="en-US" sz="2000"/>
          </a:p>
          <a:p>
            <a:r>
              <a:rPr lang="en-US" sz="2000"/>
              <a:t>How to run all applications </a:t>
            </a:r>
            <a:br>
              <a:rPr lang="en-US" sz="2000"/>
            </a:br>
            <a:r>
              <a:rPr lang="en-US" sz="2000"/>
              <a:t>across different environments?</a:t>
            </a:r>
          </a:p>
          <a:p>
            <a:endParaRPr lang="en-US" sz="2000"/>
          </a:p>
          <a:p>
            <a:r>
              <a:rPr lang="en-US" sz="2000"/>
              <a:t>How to easily migrate from one </a:t>
            </a:r>
            <a:br>
              <a:rPr lang="en-US" sz="2000"/>
            </a:br>
            <a:r>
              <a:rPr lang="en-US" sz="2000"/>
              <a:t>environment to another?</a:t>
            </a:r>
          </a:p>
        </p:txBody>
      </p:sp>
      <p:graphicFrame>
        <p:nvGraphicFramePr>
          <p:cNvPr id="5" name="Table 4"/>
          <p:cNvGraphicFramePr>
            <a:graphicFrameLocks noGrp="1"/>
          </p:cNvGraphicFramePr>
          <p:nvPr/>
        </p:nvGraphicFramePr>
        <p:xfrm>
          <a:off x="4479375" y="660675"/>
          <a:ext cx="4463288" cy="3360429"/>
        </p:xfrm>
        <a:graphic>
          <a:graphicData uri="http://schemas.openxmlformats.org/drawingml/2006/table">
            <a:tbl>
              <a:tblPr firstRow="1" bandRow="1">
                <a:tableStyleId>{5C22544A-7EE6-4342-B048-85BDC9FD1C3A}</a:tableStyleId>
              </a:tblPr>
              <a:tblGrid>
                <a:gridCol w="645434">
                  <a:extLst>
                    <a:ext uri="{9D8B030D-6E8A-4147-A177-3AD203B41FA5}">
                      <a16:colId xmlns:a16="http://schemas.microsoft.com/office/drawing/2014/main" val="20000"/>
                    </a:ext>
                  </a:extLst>
                </a:gridCol>
                <a:gridCol w="609333">
                  <a:extLst>
                    <a:ext uri="{9D8B030D-6E8A-4147-A177-3AD203B41FA5}">
                      <a16:colId xmlns:a16="http://schemas.microsoft.com/office/drawing/2014/main" val="20001"/>
                    </a:ext>
                  </a:extLst>
                </a:gridCol>
                <a:gridCol w="448982">
                  <a:extLst>
                    <a:ext uri="{9D8B030D-6E8A-4147-A177-3AD203B41FA5}">
                      <a16:colId xmlns:a16="http://schemas.microsoft.com/office/drawing/2014/main" val="20002"/>
                    </a:ext>
                  </a:extLst>
                </a:gridCol>
                <a:gridCol w="493880">
                  <a:extLst>
                    <a:ext uri="{9D8B030D-6E8A-4147-A177-3AD203B41FA5}">
                      <a16:colId xmlns:a16="http://schemas.microsoft.com/office/drawing/2014/main" val="20003"/>
                    </a:ext>
                  </a:extLst>
                </a:gridCol>
                <a:gridCol w="500294">
                  <a:extLst>
                    <a:ext uri="{9D8B030D-6E8A-4147-A177-3AD203B41FA5}">
                      <a16:colId xmlns:a16="http://schemas.microsoft.com/office/drawing/2014/main" val="20004"/>
                    </a:ext>
                  </a:extLst>
                </a:gridCol>
                <a:gridCol w="429740">
                  <a:extLst>
                    <a:ext uri="{9D8B030D-6E8A-4147-A177-3AD203B41FA5}">
                      <a16:colId xmlns:a16="http://schemas.microsoft.com/office/drawing/2014/main" val="20005"/>
                    </a:ext>
                  </a:extLst>
                </a:gridCol>
                <a:gridCol w="737614">
                  <a:extLst>
                    <a:ext uri="{9D8B030D-6E8A-4147-A177-3AD203B41FA5}">
                      <a16:colId xmlns:a16="http://schemas.microsoft.com/office/drawing/2014/main" val="20006"/>
                    </a:ext>
                  </a:extLst>
                </a:gridCol>
                <a:gridCol w="598011">
                  <a:extLst>
                    <a:ext uri="{9D8B030D-6E8A-4147-A177-3AD203B41FA5}">
                      <a16:colId xmlns:a16="http://schemas.microsoft.com/office/drawing/2014/main" val="20007"/>
                    </a:ext>
                  </a:extLst>
                </a:gridCol>
              </a:tblGrid>
              <a:tr h="492177">
                <a:tc>
                  <a:txBody>
                    <a:bodyPr/>
                    <a:lstStyle/>
                    <a:p>
                      <a:pPr>
                        <a:lnSpc>
                          <a:spcPct val="90000"/>
                        </a:lnSpc>
                      </a:pPr>
                      <a:r>
                        <a:rPr lang="en-US" sz="800" b="1">
                          <a:solidFill>
                            <a:schemeClr val="bg1"/>
                          </a:solidFill>
                        </a:rPr>
                        <a:t>Static </a:t>
                      </a:r>
                    </a:p>
                    <a:p>
                      <a:pPr>
                        <a:lnSpc>
                          <a:spcPct val="90000"/>
                        </a:lnSpc>
                      </a:pPr>
                      <a:r>
                        <a:rPr lang="en-US" sz="800" b="1">
                          <a:solidFill>
                            <a:schemeClr val="bg1"/>
                          </a:solidFill>
                        </a:rPr>
                        <a:t>website</a:t>
                      </a:r>
                    </a:p>
                  </a:txBody>
                  <a:tcPr marL="45720" marR="0" anchor="ctr">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sz="1100" b="1">
                        <a:solidFill>
                          <a:schemeClr val="bg1"/>
                        </a:solidFill>
                      </a:endParaRPr>
                    </a:p>
                  </a:txBody>
                  <a:tcPr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78042">
                <a:tc>
                  <a:txBody>
                    <a:bodyPr/>
                    <a:lstStyle/>
                    <a:p>
                      <a:pPr>
                        <a:lnSpc>
                          <a:spcPct val="90000"/>
                        </a:lnSpc>
                      </a:pPr>
                      <a:r>
                        <a:rPr lang="en-US" sz="800" b="1">
                          <a:solidFill>
                            <a:schemeClr val="bg1"/>
                          </a:solidFill>
                        </a:rPr>
                        <a:t>Web </a:t>
                      </a:r>
                      <a:br>
                        <a:rPr lang="en-US" sz="800" b="1">
                          <a:solidFill>
                            <a:schemeClr val="bg1"/>
                          </a:solidFill>
                        </a:rPr>
                      </a:br>
                      <a:r>
                        <a:rPr lang="en-US" sz="800" b="1">
                          <a:solidFill>
                            <a:schemeClr val="bg1"/>
                          </a:solidFill>
                        </a:rPr>
                        <a:t>fronted</a:t>
                      </a:r>
                    </a:p>
                  </a:txBody>
                  <a:tcPr marL="45720" marR="0" anchor="ctr">
                    <a:lnT w="12700" cap="flat" cmpd="sng" algn="ctr">
                      <a:solidFill>
                        <a:schemeClr val="bg1"/>
                      </a:solidFill>
                      <a:prstDash val="solid"/>
                      <a:round/>
                      <a:headEnd type="none" w="med" len="med"/>
                      <a:tailEnd type="none" w="med" len="med"/>
                    </a:lnT>
                    <a:solidFill>
                      <a:schemeClr val="accent3">
                        <a:lumMod val="60000"/>
                        <a:lumOff val="40000"/>
                      </a:schemeClr>
                    </a:solidFill>
                  </a:tcPr>
                </a:tc>
                <a:tc>
                  <a:txBody>
                    <a:bodyPr/>
                    <a:lstStyle/>
                    <a:p>
                      <a:endParaRPr lang="en-US" sz="1100" b="1">
                        <a:solidFill>
                          <a:schemeClr val="bg1"/>
                        </a:solidFill>
                      </a:endParaRPr>
                    </a:p>
                  </a:txBody>
                  <a:tcPr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78042">
                <a:tc>
                  <a:txBody>
                    <a:bodyPr/>
                    <a:lstStyle/>
                    <a:p>
                      <a:pPr>
                        <a:lnSpc>
                          <a:spcPct val="90000"/>
                        </a:lnSpc>
                      </a:pPr>
                      <a:r>
                        <a:rPr lang="en-US" sz="800" b="1">
                          <a:solidFill>
                            <a:schemeClr val="bg1"/>
                          </a:solidFill>
                        </a:rPr>
                        <a:t>Background workers</a:t>
                      </a:r>
                    </a:p>
                  </a:txBody>
                  <a:tcPr marL="45720" marR="0" anchor="ctr">
                    <a:solidFill>
                      <a:schemeClr val="accent3">
                        <a:lumMod val="60000"/>
                        <a:lumOff val="40000"/>
                      </a:schemeClr>
                    </a:solidFill>
                  </a:tcPr>
                </a:tc>
                <a:tc>
                  <a:txBody>
                    <a:bodyPr/>
                    <a:lstStyle/>
                    <a:p>
                      <a:endParaRPr lang="en-US" sz="1100" b="1">
                        <a:solidFill>
                          <a:schemeClr val="bg1"/>
                        </a:solidFill>
                      </a:endParaRPr>
                    </a:p>
                  </a:txBody>
                  <a:tcPr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78042">
                <a:tc>
                  <a:txBody>
                    <a:bodyPr/>
                    <a:lstStyle/>
                    <a:p>
                      <a:pPr>
                        <a:lnSpc>
                          <a:spcPct val="90000"/>
                        </a:lnSpc>
                      </a:pPr>
                      <a:r>
                        <a:rPr lang="en-US" sz="800" b="1">
                          <a:solidFill>
                            <a:schemeClr val="bg1"/>
                          </a:solidFill>
                        </a:rPr>
                        <a:t>User</a:t>
                      </a:r>
                      <a:r>
                        <a:rPr lang="en-US" sz="800" b="1" baseline="0">
                          <a:solidFill>
                            <a:schemeClr val="bg1"/>
                          </a:solidFill>
                        </a:rPr>
                        <a:t> DB</a:t>
                      </a:r>
                      <a:endParaRPr lang="en-US" sz="800" b="1">
                        <a:solidFill>
                          <a:schemeClr val="bg1"/>
                        </a:solidFill>
                      </a:endParaRPr>
                    </a:p>
                  </a:txBody>
                  <a:tcPr marL="45720" marR="0" anchor="ctr">
                    <a:solidFill>
                      <a:schemeClr val="accent3">
                        <a:lumMod val="60000"/>
                        <a:lumOff val="40000"/>
                      </a:schemeClr>
                    </a:solidFill>
                  </a:tcPr>
                </a:tc>
                <a:tc>
                  <a:txBody>
                    <a:bodyPr/>
                    <a:lstStyle/>
                    <a:p>
                      <a:endParaRPr lang="en-US" sz="1100" b="1">
                        <a:solidFill>
                          <a:schemeClr val="bg1"/>
                        </a:solidFill>
                      </a:endParaRPr>
                    </a:p>
                  </a:txBody>
                  <a:tcPr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78042">
                <a:tc>
                  <a:txBody>
                    <a:bodyPr/>
                    <a:lstStyle/>
                    <a:p>
                      <a:pPr>
                        <a:lnSpc>
                          <a:spcPct val="90000"/>
                        </a:lnSpc>
                      </a:pPr>
                      <a:r>
                        <a:rPr lang="en-US" sz="800" b="1">
                          <a:solidFill>
                            <a:schemeClr val="bg1"/>
                          </a:solidFill>
                        </a:rPr>
                        <a:t>Analytics </a:t>
                      </a:r>
                    </a:p>
                    <a:p>
                      <a:pPr>
                        <a:lnSpc>
                          <a:spcPct val="90000"/>
                        </a:lnSpc>
                      </a:pPr>
                      <a:r>
                        <a:rPr lang="en-US" sz="800" b="1">
                          <a:solidFill>
                            <a:schemeClr val="bg1"/>
                          </a:solidFill>
                        </a:rPr>
                        <a:t>DB</a:t>
                      </a:r>
                    </a:p>
                  </a:txBody>
                  <a:tcPr marL="45720" marR="0" anchor="ctr">
                    <a:solidFill>
                      <a:schemeClr val="accent3">
                        <a:lumMod val="60000"/>
                        <a:lumOff val="40000"/>
                      </a:schemeClr>
                    </a:solidFill>
                  </a:tcPr>
                </a:tc>
                <a:tc>
                  <a:txBody>
                    <a:bodyPr/>
                    <a:lstStyle/>
                    <a:p>
                      <a:endParaRPr lang="en-US" sz="1100" b="1">
                        <a:solidFill>
                          <a:schemeClr val="bg1"/>
                        </a:solidFill>
                      </a:endParaRPr>
                    </a:p>
                  </a:txBody>
                  <a:tcPr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78042">
                <a:tc>
                  <a:txBody>
                    <a:bodyPr/>
                    <a:lstStyle/>
                    <a:p>
                      <a:pPr>
                        <a:lnSpc>
                          <a:spcPct val="90000"/>
                        </a:lnSpc>
                      </a:pPr>
                      <a:r>
                        <a:rPr lang="en-US" sz="800" b="1">
                          <a:solidFill>
                            <a:schemeClr val="bg1"/>
                          </a:solidFill>
                        </a:rPr>
                        <a:t>Queue</a:t>
                      </a:r>
                    </a:p>
                  </a:txBody>
                  <a:tcPr marL="45720" marR="0" anchor="ctr">
                    <a:solidFill>
                      <a:schemeClr val="accent3">
                        <a:lumMod val="60000"/>
                        <a:lumOff val="40000"/>
                      </a:schemeClr>
                    </a:solidFill>
                  </a:tcPr>
                </a:tc>
                <a:tc>
                  <a:txBody>
                    <a:bodyPr/>
                    <a:lstStyle/>
                    <a:p>
                      <a:endParaRPr lang="en-US" sz="1100" b="1">
                        <a:solidFill>
                          <a:schemeClr val="bg1"/>
                        </a:solidFill>
                      </a:endParaRPr>
                    </a:p>
                  </a:txBody>
                  <a:tcPr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1"/>
                    </a:solidFill>
                  </a:tcPr>
                </a:tc>
                <a:extLst>
                  <a:ext uri="{0D108BD9-81ED-4DB2-BD59-A6C34878D82A}">
                    <a16:rowId xmlns:a16="http://schemas.microsoft.com/office/drawing/2014/main" val="10005"/>
                  </a:ext>
                </a:extLst>
              </a:tr>
              <a:tr h="478042">
                <a:tc>
                  <a:txBody>
                    <a:bodyPr/>
                    <a:lstStyle/>
                    <a:p>
                      <a:endParaRPr lang="en-US" sz="600" b="0">
                        <a:solidFill>
                          <a:schemeClr val="bg1"/>
                        </a:solidFill>
                      </a:endParaRPr>
                    </a:p>
                  </a:txBody>
                  <a:tcPr marL="45720" marR="45720" anchor="ctr">
                    <a:noFill/>
                  </a:tcPr>
                </a:tc>
                <a:tc>
                  <a:txBody>
                    <a:bodyPr/>
                    <a:lstStyle/>
                    <a:p>
                      <a:pPr algn="ctr"/>
                      <a:r>
                        <a:rPr lang="en-US" sz="800" b="0">
                          <a:solidFill>
                            <a:schemeClr val="bg1"/>
                          </a:solidFill>
                        </a:rPr>
                        <a:t>Dev VM</a:t>
                      </a:r>
                    </a:p>
                  </a:txBody>
                  <a:tcPr marL="45720" marR="45720" anchor="ctr">
                    <a:solidFill>
                      <a:srgbClr val="49A8F2"/>
                    </a:solidFill>
                  </a:tcPr>
                </a:tc>
                <a:tc>
                  <a:txBody>
                    <a:bodyPr/>
                    <a:lstStyle/>
                    <a:p>
                      <a:pPr algn="ctr"/>
                      <a:r>
                        <a:rPr lang="en-US" sz="800" b="0">
                          <a:solidFill>
                            <a:schemeClr val="bg1"/>
                          </a:solidFill>
                        </a:rPr>
                        <a:t>QA Server</a:t>
                      </a:r>
                    </a:p>
                  </a:txBody>
                  <a:tcPr marL="45720" marR="45720" anchor="ctr">
                    <a:solidFill>
                      <a:srgbClr val="49A8F2"/>
                    </a:solidFill>
                  </a:tcPr>
                </a:tc>
                <a:tc>
                  <a:txBody>
                    <a:bodyPr/>
                    <a:lstStyle/>
                    <a:p>
                      <a:pPr algn="ctr"/>
                      <a:r>
                        <a:rPr lang="en-US" sz="800" b="0">
                          <a:solidFill>
                            <a:schemeClr val="bg1"/>
                          </a:solidFill>
                        </a:rPr>
                        <a:t>Single Prod Server</a:t>
                      </a:r>
                    </a:p>
                  </a:txBody>
                  <a:tcPr marL="45720" marR="45720" anchor="ctr">
                    <a:solidFill>
                      <a:srgbClr val="49A8F2"/>
                    </a:solidFill>
                  </a:tcPr>
                </a:tc>
                <a:tc>
                  <a:txBody>
                    <a:bodyPr/>
                    <a:lstStyle/>
                    <a:p>
                      <a:pPr algn="ctr"/>
                      <a:r>
                        <a:rPr lang="en-US" sz="800" b="0">
                          <a:solidFill>
                            <a:schemeClr val="bg1"/>
                          </a:solidFill>
                        </a:rPr>
                        <a:t>Onsite Cluster</a:t>
                      </a:r>
                    </a:p>
                  </a:txBody>
                  <a:tcPr marL="45720" marR="45720" anchor="ctr">
                    <a:solidFill>
                      <a:srgbClr val="49A8F2"/>
                    </a:solidFill>
                  </a:tcPr>
                </a:tc>
                <a:tc>
                  <a:txBody>
                    <a:bodyPr/>
                    <a:lstStyle/>
                    <a:p>
                      <a:pPr algn="ctr"/>
                      <a:r>
                        <a:rPr lang="en-US" sz="800" b="0">
                          <a:solidFill>
                            <a:schemeClr val="bg1"/>
                          </a:solidFill>
                        </a:rPr>
                        <a:t>Public Cloud</a:t>
                      </a:r>
                    </a:p>
                  </a:txBody>
                  <a:tcPr marL="45720" marR="45720" anchor="ctr">
                    <a:solidFill>
                      <a:srgbClr val="49A8F2"/>
                    </a:solidFill>
                  </a:tcPr>
                </a:tc>
                <a:tc>
                  <a:txBody>
                    <a:bodyPr/>
                    <a:lstStyle/>
                    <a:p>
                      <a:pPr algn="ctr"/>
                      <a:r>
                        <a:rPr lang="en-US" sz="800" b="0">
                          <a:solidFill>
                            <a:schemeClr val="bg1"/>
                          </a:solidFill>
                        </a:rPr>
                        <a:t>Contributor’s laptop</a:t>
                      </a:r>
                    </a:p>
                  </a:txBody>
                  <a:tcPr marL="45720" marR="45720" anchor="ctr">
                    <a:solidFill>
                      <a:srgbClr val="49A8F2"/>
                    </a:solidFill>
                  </a:tcPr>
                </a:tc>
                <a:tc>
                  <a:txBody>
                    <a:bodyPr/>
                    <a:lstStyle/>
                    <a:p>
                      <a:pPr algn="ctr"/>
                      <a:r>
                        <a:rPr lang="en-US" sz="800" b="0">
                          <a:solidFill>
                            <a:schemeClr val="bg1"/>
                          </a:solidFill>
                        </a:rPr>
                        <a:t>Customer Servers</a:t>
                      </a:r>
                    </a:p>
                  </a:txBody>
                  <a:tcPr marL="45720" marR="45720" anchor="ctr">
                    <a:solidFill>
                      <a:srgbClr val="49A8F2"/>
                    </a:solidFill>
                  </a:tcPr>
                </a:tc>
                <a:extLst>
                  <a:ext uri="{0D108BD9-81ED-4DB2-BD59-A6C34878D82A}">
                    <a16:rowId xmlns:a16="http://schemas.microsoft.com/office/drawing/2014/main" val="10006"/>
                  </a:ext>
                </a:extLst>
              </a:tr>
            </a:tbl>
          </a:graphicData>
        </a:graphic>
      </p:graphicFrame>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93981" y="4113819"/>
            <a:ext cx="449439" cy="449439"/>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38789" y="4113819"/>
            <a:ext cx="449439" cy="44943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13042" y="4113819"/>
            <a:ext cx="449439" cy="44943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06539" y="4113819"/>
            <a:ext cx="449439" cy="44943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87207" y="4113819"/>
            <a:ext cx="449439" cy="449439"/>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57670" y="4113819"/>
            <a:ext cx="449439" cy="449439"/>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37176" y="4113819"/>
            <a:ext cx="449439" cy="449439"/>
          </a:xfrm>
          <a:prstGeom prst="rect">
            <a:avLst/>
          </a:prstGeom>
        </p:spPr>
      </p:pic>
      <p:pic>
        <p:nvPicPr>
          <p:cNvPr id="13" name="Picture 12"/>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5281539" y="773217"/>
            <a:ext cx="274320" cy="274320"/>
          </a:xfrm>
          <a:prstGeom prst="rect">
            <a:avLst/>
          </a:prstGeom>
        </p:spPr>
      </p:pic>
      <p:pic>
        <p:nvPicPr>
          <p:cNvPr id="14" name="Picture 13"/>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5826347" y="773217"/>
            <a:ext cx="274320" cy="274320"/>
          </a:xfrm>
          <a:prstGeom prst="rect">
            <a:avLst/>
          </a:prstGeom>
        </p:spPr>
      </p:pic>
      <p:pic>
        <p:nvPicPr>
          <p:cNvPr id="15" name="Picture 14"/>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6300601" y="773217"/>
            <a:ext cx="274320" cy="274320"/>
          </a:xfrm>
          <a:prstGeom prst="rect">
            <a:avLst/>
          </a:prstGeom>
        </p:spPr>
      </p:pic>
      <p:pic>
        <p:nvPicPr>
          <p:cNvPr id="16" name="Picture 15"/>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6806926" y="773217"/>
            <a:ext cx="274320" cy="274320"/>
          </a:xfrm>
          <a:prstGeom prst="rect">
            <a:avLst/>
          </a:prstGeom>
        </p:spPr>
      </p:pic>
      <p:pic>
        <p:nvPicPr>
          <p:cNvPr id="17" name="Picture 16"/>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7255523" y="773217"/>
            <a:ext cx="274320" cy="274320"/>
          </a:xfrm>
          <a:prstGeom prst="rect">
            <a:avLst/>
          </a:prstGeom>
        </p:spPr>
      </p:pic>
      <p:pic>
        <p:nvPicPr>
          <p:cNvPr id="18" name="Picture 17"/>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7845229" y="773217"/>
            <a:ext cx="274320" cy="274320"/>
          </a:xfrm>
          <a:prstGeom prst="rect">
            <a:avLst/>
          </a:prstGeom>
        </p:spPr>
      </p:pic>
      <p:pic>
        <p:nvPicPr>
          <p:cNvPr id="19" name="Picture 18"/>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8524734" y="773217"/>
            <a:ext cx="274320" cy="274320"/>
          </a:xfrm>
          <a:prstGeom prst="rect">
            <a:avLst/>
          </a:prstGeom>
        </p:spPr>
      </p:pic>
      <p:pic>
        <p:nvPicPr>
          <p:cNvPr id="20" name="Picture 19"/>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5281539" y="1245252"/>
            <a:ext cx="274320" cy="274320"/>
          </a:xfrm>
          <a:prstGeom prst="rect">
            <a:avLst/>
          </a:prstGeom>
        </p:spPr>
      </p:pic>
      <p:pic>
        <p:nvPicPr>
          <p:cNvPr id="21" name="Picture 20"/>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5826347" y="1245252"/>
            <a:ext cx="274320" cy="274320"/>
          </a:xfrm>
          <a:prstGeom prst="rect">
            <a:avLst/>
          </a:prstGeom>
        </p:spPr>
      </p:pic>
      <p:pic>
        <p:nvPicPr>
          <p:cNvPr id="22" name="Picture 21"/>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6300601" y="1245252"/>
            <a:ext cx="274320" cy="274320"/>
          </a:xfrm>
          <a:prstGeom prst="rect">
            <a:avLst/>
          </a:prstGeom>
        </p:spPr>
      </p:pic>
      <p:pic>
        <p:nvPicPr>
          <p:cNvPr id="23" name="Picture 22"/>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6806926" y="1245252"/>
            <a:ext cx="274320" cy="274320"/>
          </a:xfrm>
          <a:prstGeom prst="rect">
            <a:avLst/>
          </a:prstGeom>
        </p:spPr>
      </p:pic>
      <p:pic>
        <p:nvPicPr>
          <p:cNvPr id="24" name="Picture 23"/>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7255523" y="1245252"/>
            <a:ext cx="274320" cy="274320"/>
          </a:xfrm>
          <a:prstGeom prst="rect">
            <a:avLst/>
          </a:prstGeom>
        </p:spPr>
      </p:pic>
      <p:pic>
        <p:nvPicPr>
          <p:cNvPr id="25" name="Picture 24"/>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7845229" y="1245252"/>
            <a:ext cx="274320" cy="274320"/>
          </a:xfrm>
          <a:prstGeom prst="rect">
            <a:avLst/>
          </a:prstGeom>
        </p:spPr>
      </p:pic>
      <p:pic>
        <p:nvPicPr>
          <p:cNvPr id="26" name="Picture 25"/>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8524734" y="1245252"/>
            <a:ext cx="274320" cy="274320"/>
          </a:xfrm>
          <a:prstGeom prst="rect">
            <a:avLst/>
          </a:prstGeom>
        </p:spPr>
      </p:pic>
      <p:pic>
        <p:nvPicPr>
          <p:cNvPr id="27" name="Picture 26"/>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5281539" y="1717287"/>
            <a:ext cx="274320" cy="274320"/>
          </a:xfrm>
          <a:prstGeom prst="rect">
            <a:avLst/>
          </a:prstGeom>
        </p:spPr>
      </p:pic>
      <p:pic>
        <p:nvPicPr>
          <p:cNvPr id="28" name="Picture 27"/>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5826347" y="1717287"/>
            <a:ext cx="274320" cy="274320"/>
          </a:xfrm>
          <a:prstGeom prst="rect">
            <a:avLst/>
          </a:prstGeom>
        </p:spPr>
      </p:pic>
      <p:pic>
        <p:nvPicPr>
          <p:cNvPr id="29" name="Picture 28"/>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6300601" y="1717287"/>
            <a:ext cx="274320" cy="274320"/>
          </a:xfrm>
          <a:prstGeom prst="rect">
            <a:avLst/>
          </a:prstGeom>
        </p:spPr>
      </p:pic>
      <p:pic>
        <p:nvPicPr>
          <p:cNvPr id="30" name="Picture 29"/>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6806926" y="1717287"/>
            <a:ext cx="274320" cy="274320"/>
          </a:xfrm>
          <a:prstGeom prst="rect">
            <a:avLst/>
          </a:prstGeom>
        </p:spPr>
      </p:pic>
      <p:pic>
        <p:nvPicPr>
          <p:cNvPr id="31" name="Picture 30"/>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7255523" y="1717287"/>
            <a:ext cx="274320" cy="274320"/>
          </a:xfrm>
          <a:prstGeom prst="rect">
            <a:avLst/>
          </a:prstGeom>
        </p:spPr>
      </p:pic>
      <p:pic>
        <p:nvPicPr>
          <p:cNvPr id="32" name="Picture 31"/>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7845229" y="1717287"/>
            <a:ext cx="274320" cy="274320"/>
          </a:xfrm>
          <a:prstGeom prst="rect">
            <a:avLst/>
          </a:prstGeom>
        </p:spPr>
      </p:pic>
      <p:pic>
        <p:nvPicPr>
          <p:cNvPr id="33" name="Picture 32"/>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8524734" y="1717287"/>
            <a:ext cx="274320" cy="274320"/>
          </a:xfrm>
          <a:prstGeom prst="rect">
            <a:avLst/>
          </a:prstGeom>
        </p:spPr>
      </p:pic>
      <p:pic>
        <p:nvPicPr>
          <p:cNvPr id="34" name="Picture 33"/>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5281539" y="2189322"/>
            <a:ext cx="274320" cy="274320"/>
          </a:xfrm>
          <a:prstGeom prst="rect">
            <a:avLst/>
          </a:prstGeom>
        </p:spPr>
      </p:pic>
      <p:pic>
        <p:nvPicPr>
          <p:cNvPr id="35" name="Picture 34"/>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5826347" y="2189322"/>
            <a:ext cx="274320" cy="274320"/>
          </a:xfrm>
          <a:prstGeom prst="rect">
            <a:avLst/>
          </a:prstGeom>
        </p:spPr>
      </p:pic>
      <p:pic>
        <p:nvPicPr>
          <p:cNvPr id="36" name="Picture 35"/>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6300601" y="2189322"/>
            <a:ext cx="274320" cy="274320"/>
          </a:xfrm>
          <a:prstGeom prst="rect">
            <a:avLst/>
          </a:prstGeom>
        </p:spPr>
      </p:pic>
      <p:pic>
        <p:nvPicPr>
          <p:cNvPr id="37" name="Picture 36"/>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6806926" y="2189322"/>
            <a:ext cx="274320" cy="274320"/>
          </a:xfrm>
          <a:prstGeom prst="rect">
            <a:avLst/>
          </a:prstGeom>
        </p:spPr>
      </p:pic>
      <p:pic>
        <p:nvPicPr>
          <p:cNvPr id="38" name="Picture 37"/>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7255523" y="2189322"/>
            <a:ext cx="274320" cy="274320"/>
          </a:xfrm>
          <a:prstGeom prst="rect">
            <a:avLst/>
          </a:prstGeom>
        </p:spPr>
      </p:pic>
      <p:pic>
        <p:nvPicPr>
          <p:cNvPr id="39" name="Picture 38"/>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7845229" y="2189322"/>
            <a:ext cx="274320" cy="274320"/>
          </a:xfrm>
          <a:prstGeom prst="rect">
            <a:avLst/>
          </a:prstGeom>
        </p:spPr>
      </p:pic>
      <p:pic>
        <p:nvPicPr>
          <p:cNvPr id="40" name="Picture 39"/>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8524734" y="2189322"/>
            <a:ext cx="274320" cy="274320"/>
          </a:xfrm>
          <a:prstGeom prst="rect">
            <a:avLst/>
          </a:prstGeom>
        </p:spPr>
      </p:pic>
      <p:pic>
        <p:nvPicPr>
          <p:cNvPr id="41" name="Picture 40"/>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5281539" y="2661357"/>
            <a:ext cx="274320" cy="274320"/>
          </a:xfrm>
          <a:prstGeom prst="rect">
            <a:avLst/>
          </a:prstGeom>
        </p:spPr>
      </p:pic>
      <p:pic>
        <p:nvPicPr>
          <p:cNvPr id="42" name="Picture 41"/>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5826347" y="2661357"/>
            <a:ext cx="274320" cy="274320"/>
          </a:xfrm>
          <a:prstGeom prst="rect">
            <a:avLst/>
          </a:prstGeom>
        </p:spPr>
      </p:pic>
      <p:pic>
        <p:nvPicPr>
          <p:cNvPr id="43" name="Picture 42"/>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6300601" y="2661357"/>
            <a:ext cx="274320" cy="274320"/>
          </a:xfrm>
          <a:prstGeom prst="rect">
            <a:avLst/>
          </a:prstGeom>
        </p:spPr>
      </p:pic>
      <p:pic>
        <p:nvPicPr>
          <p:cNvPr id="44" name="Picture 43"/>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6806926" y="2661357"/>
            <a:ext cx="274320" cy="274320"/>
          </a:xfrm>
          <a:prstGeom prst="rect">
            <a:avLst/>
          </a:prstGeom>
        </p:spPr>
      </p:pic>
      <p:pic>
        <p:nvPicPr>
          <p:cNvPr id="45" name="Picture 44"/>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7255523" y="2661357"/>
            <a:ext cx="274320" cy="274320"/>
          </a:xfrm>
          <a:prstGeom prst="rect">
            <a:avLst/>
          </a:prstGeom>
        </p:spPr>
      </p:pic>
      <p:pic>
        <p:nvPicPr>
          <p:cNvPr id="46" name="Picture 45"/>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7845229" y="2661357"/>
            <a:ext cx="274320" cy="274320"/>
          </a:xfrm>
          <a:prstGeom prst="rect">
            <a:avLst/>
          </a:prstGeom>
        </p:spPr>
      </p:pic>
      <p:pic>
        <p:nvPicPr>
          <p:cNvPr id="47" name="Picture 46"/>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8524734" y="2661357"/>
            <a:ext cx="274320" cy="274320"/>
          </a:xfrm>
          <a:prstGeom prst="rect">
            <a:avLst/>
          </a:prstGeom>
        </p:spPr>
      </p:pic>
      <p:pic>
        <p:nvPicPr>
          <p:cNvPr id="48" name="Picture 47"/>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5281539" y="3133392"/>
            <a:ext cx="274320" cy="274320"/>
          </a:xfrm>
          <a:prstGeom prst="rect">
            <a:avLst/>
          </a:prstGeom>
        </p:spPr>
      </p:pic>
      <p:pic>
        <p:nvPicPr>
          <p:cNvPr id="49" name="Picture 48"/>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5826347" y="3133392"/>
            <a:ext cx="274320" cy="274320"/>
          </a:xfrm>
          <a:prstGeom prst="rect">
            <a:avLst/>
          </a:prstGeom>
        </p:spPr>
      </p:pic>
      <p:pic>
        <p:nvPicPr>
          <p:cNvPr id="50" name="Picture 49"/>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6300601" y="3133392"/>
            <a:ext cx="274320" cy="274320"/>
          </a:xfrm>
          <a:prstGeom prst="rect">
            <a:avLst/>
          </a:prstGeom>
        </p:spPr>
      </p:pic>
      <p:pic>
        <p:nvPicPr>
          <p:cNvPr id="51" name="Picture 50"/>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6806926" y="3133392"/>
            <a:ext cx="274320" cy="274320"/>
          </a:xfrm>
          <a:prstGeom prst="rect">
            <a:avLst/>
          </a:prstGeom>
        </p:spPr>
      </p:pic>
      <p:pic>
        <p:nvPicPr>
          <p:cNvPr id="52" name="Picture 51"/>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7255523" y="3133392"/>
            <a:ext cx="274320" cy="274320"/>
          </a:xfrm>
          <a:prstGeom prst="rect">
            <a:avLst/>
          </a:prstGeom>
        </p:spPr>
      </p:pic>
      <p:pic>
        <p:nvPicPr>
          <p:cNvPr id="53" name="Picture 52"/>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7845229" y="3133392"/>
            <a:ext cx="274320" cy="274320"/>
          </a:xfrm>
          <a:prstGeom prst="rect">
            <a:avLst/>
          </a:prstGeom>
        </p:spPr>
      </p:pic>
      <p:pic>
        <p:nvPicPr>
          <p:cNvPr id="54" name="Picture 53"/>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8524734" y="3133392"/>
            <a:ext cx="274320" cy="274320"/>
          </a:xfrm>
          <a:prstGeom prst="rect">
            <a:avLst/>
          </a:prstGeom>
        </p:spPr>
      </p:pic>
      <p:grpSp>
        <p:nvGrpSpPr>
          <p:cNvPr id="93" name="Group 92"/>
          <p:cNvGrpSpPr/>
          <p:nvPr/>
        </p:nvGrpSpPr>
        <p:grpSpPr>
          <a:xfrm>
            <a:off x="4131441" y="791116"/>
            <a:ext cx="248666" cy="251980"/>
            <a:chOff x="9479718" y="174600"/>
            <a:chExt cx="354021" cy="358739"/>
          </a:xfrm>
        </p:grpSpPr>
        <p:sp>
          <p:nvSpPr>
            <p:cNvPr id="56" name="Hexagon 55"/>
            <p:cNvSpPr/>
            <p:nvPr/>
          </p:nvSpPr>
          <p:spPr>
            <a:xfrm rot="5400000">
              <a:off x="9562397" y="187855"/>
              <a:ext cx="192199" cy="165689"/>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57" name="Hexagon 56"/>
            <p:cNvSpPr/>
            <p:nvPr/>
          </p:nvSpPr>
          <p:spPr>
            <a:xfrm rot="5400000">
              <a:off x="9466463" y="354395"/>
              <a:ext cx="192199" cy="165689"/>
            </a:xfrm>
            <a:prstGeom prst="hexag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58" name="Hexagon 57"/>
            <p:cNvSpPr/>
            <p:nvPr/>
          </p:nvSpPr>
          <p:spPr>
            <a:xfrm rot="5400000">
              <a:off x="9654795" y="354395"/>
              <a:ext cx="192199" cy="165689"/>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grpSp>
      <p:grpSp>
        <p:nvGrpSpPr>
          <p:cNvPr id="94" name="Group 93"/>
          <p:cNvGrpSpPr/>
          <p:nvPr/>
        </p:nvGrpSpPr>
        <p:grpSpPr>
          <a:xfrm>
            <a:off x="4098054" y="1272618"/>
            <a:ext cx="315440" cy="251980"/>
            <a:chOff x="9479718" y="840749"/>
            <a:chExt cx="449085" cy="358739"/>
          </a:xfrm>
        </p:grpSpPr>
        <p:sp>
          <p:nvSpPr>
            <p:cNvPr id="63" name="Hexagon 62"/>
            <p:cNvSpPr/>
            <p:nvPr/>
          </p:nvSpPr>
          <p:spPr>
            <a:xfrm rot="5400000">
              <a:off x="9562397" y="854004"/>
              <a:ext cx="192199" cy="165689"/>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64" name="Hexagon 63"/>
            <p:cNvSpPr/>
            <p:nvPr/>
          </p:nvSpPr>
          <p:spPr>
            <a:xfrm rot="5400000">
              <a:off x="9466463" y="1020544"/>
              <a:ext cx="192199" cy="165689"/>
            </a:xfrm>
            <a:prstGeom prst="hexag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65" name="Hexagon 64"/>
            <p:cNvSpPr/>
            <p:nvPr/>
          </p:nvSpPr>
          <p:spPr>
            <a:xfrm rot="5400000">
              <a:off x="9654795" y="1020544"/>
              <a:ext cx="192199" cy="165689"/>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67" name="Hexagon 66"/>
            <p:cNvSpPr/>
            <p:nvPr/>
          </p:nvSpPr>
          <p:spPr>
            <a:xfrm rot="5400000">
              <a:off x="9749859" y="854004"/>
              <a:ext cx="192199" cy="165689"/>
            </a:xfrm>
            <a:prstGeom prst="hexag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grpSp>
      <p:grpSp>
        <p:nvGrpSpPr>
          <p:cNvPr id="95" name="Group 94"/>
          <p:cNvGrpSpPr/>
          <p:nvPr/>
        </p:nvGrpSpPr>
        <p:grpSpPr>
          <a:xfrm>
            <a:off x="4131441" y="1669579"/>
            <a:ext cx="248666" cy="367406"/>
            <a:chOff x="9479718" y="1524193"/>
            <a:chExt cx="354021" cy="523069"/>
          </a:xfrm>
        </p:grpSpPr>
        <p:sp>
          <p:nvSpPr>
            <p:cNvPr id="69" name="Hexagon 68"/>
            <p:cNvSpPr/>
            <p:nvPr/>
          </p:nvSpPr>
          <p:spPr>
            <a:xfrm rot="5400000">
              <a:off x="9562397" y="1537448"/>
              <a:ext cx="192199" cy="165689"/>
            </a:xfrm>
            <a:prstGeom prst="hexag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70" name="Hexagon 69"/>
            <p:cNvSpPr/>
            <p:nvPr/>
          </p:nvSpPr>
          <p:spPr>
            <a:xfrm rot="5400000">
              <a:off x="9466463" y="1703988"/>
              <a:ext cx="192199" cy="165689"/>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71" name="Hexagon 70"/>
            <p:cNvSpPr/>
            <p:nvPr/>
          </p:nvSpPr>
          <p:spPr>
            <a:xfrm rot="5400000">
              <a:off x="9654795" y="1703988"/>
              <a:ext cx="192199" cy="165689"/>
            </a:xfrm>
            <a:prstGeom prst="hexag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72" name="Hexagon 71"/>
            <p:cNvSpPr/>
            <p:nvPr/>
          </p:nvSpPr>
          <p:spPr>
            <a:xfrm rot="5400000">
              <a:off x="9562397" y="1868318"/>
              <a:ext cx="192199" cy="165689"/>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grpSp>
      <p:grpSp>
        <p:nvGrpSpPr>
          <p:cNvPr id="96" name="Group 95"/>
          <p:cNvGrpSpPr/>
          <p:nvPr/>
        </p:nvGrpSpPr>
        <p:grpSpPr>
          <a:xfrm>
            <a:off x="4131441" y="2215756"/>
            <a:ext cx="248666" cy="250428"/>
            <a:chOff x="9479718" y="2356882"/>
            <a:chExt cx="354021" cy="356529"/>
          </a:xfrm>
        </p:grpSpPr>
        <p:sp>
          <p:nvSpPr>
            <p:cNvPr id="76" name="Hexagon 75"/>
            <p:cNvSpPr/>
            <p:nvPr/>
          </p:nvSpPr>
          <p:spPr>
            <a:xfrm rot="5400000">
              <a:off x="9466463" y="2370137"/>
              <a:ext cx="192199" cy="165689"/>
            </a:xfrm>
            <a:prstGeom prst="hexag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77" name="Hexagon 76"/>
            <p:cNvSpPr/>
            <p:nvPr/>
          </p:nvSpPr>
          <p:spPr>
            <a:xfrm rot="5400000">
              <a:off x="9654795" y="2370137"/>
              <a:ext cx="192199" cy="165689"/>
            </a:xfrm>
            <a:prstGeom prst="hexag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78" name="Hexagon 77"/>
            <p:cNvSpPr/>
            <p:nvPr/>
          </p:nvSpPr>
          <p:spPr>
            <a:xfrm rot="5400000">
              <a:off x="9562397" y="2534467"/>
              <a:ext cx="192199" cy="165689"/>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grpSp>
      <p:grpSp>
        <p:nvGrpSpPr>
          <p:cNvPr id="97" name="Group 96"/>
          <p:cNvGrpSpPr/>
          <p:nvPr/>
        </p:nvGrpSpPr>
        <p:grpSpPr>
          <a:xfrm>
            <a:off x="4165133" y="2644955"/>
            <a:ext cx="181282" cy="367406"/>
            <a:chOff x="9575652" y="2871857"/>
            <a:chExt cx="258087" cy="523069"/>
          </a:xfrm>
        </p:grpSpPr>
        <p:sp>
          <p:nvSpPr>
            <p:cNvPr id="81" name="Hexagon 80"/>
            <p:cNvSpPr/>
            <p:nvPr/>
          </p:nvSpPr>
          <p:spPr>
            <a:xfrm rot="5400000">
              <a:off x="9562397" y="2885112"/>
              <a:ext cx="192199" cy="165689"/>
            </a:xfrm>
            <a:prstGeom prst="hexag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83" name="Hexagon 82"/>
            <p:cNvSpPr/>
            <p:nvPr/>
          </p:nvSpPr>
          <p:spPr>
            <a:xfrm rot="5400000">
              <a:off x="9654795" y="3051652"/>
              <a:ext cx="192199" cy="165689"/>
            </a:xfrm>
            <a:prstGeom prst="hexag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84" name="Hexagon 83"/>
            <p:cNvSpPr/>
            <p:nvPr/>
          </p:nvSpPr>
          <p:spPr>
            <a:xfrm rot="5400000">
              <a:off x="9562397" y="3215982"/>
              <a:ext cx="192199" cy="165689"/>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grpSp>
      <p:grpSp>
        <p:nvGrpSpPr>
          <p:cNvPr id="98" name="Group 97"/>
          <p:cNvGrpSpPr/>
          <p:nvPr/>
        </p:nvGrpSpPr>
        <p:grpSpPr>
          <a:xfrm>
            <a:off x="4131274" y="3140536"/>
            <a:ext cx="249000" cy="367406"/>
            <a:chOff x="9575652" y="3538006"/>
            <a:chExt cx="354495" cy="523069"/>
          </a:xfrm>
        </p:grpSpPr>
        <p:sp>
          <p:nvSpPr>
            <p:cNvPr id="87" name="Hexagon 86"/>
            <p:cNvSpPr/>
            <p:nvPr/>
          </p:nvSpPr>
          <p:spPr>
            <a:xfrm rot="5400000">
              <a:off x="9562397" y="3551261"/>
              <a:ext cx="192199" cy="165689"/>
            </a:xfrm>
            <a:prstGeom prst="hexag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89" name="Hexagon 88"/>
            <p:cNvSpPr/>
            <p:nvPr/>
          </p:nvSpPr>
          <p:spPr>
            <a:xfrm rot="5400000">
              <a:off x="9654795" y="3717801"/>
              <a:ext cx="192199" cy="165689"/>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90" name="Hexagon 89"/>
            <p:cNvSpPr/>
            <p:nvPr/>
          </p:nvSpPr>
          <p:spPr>
            <a:xfrm rot="5400000">
              <a:off x="9562397" y="3882131"/>
              <a:ext cx="192199" cy="165689"/>
            </a:xfrm>
            <a:prstGeom prst="hexag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91" name="Hexagon 90"/>
            <p:cNvSpPr/>
            <p:nvPr/>
          </p:nvSpPr>
          <p:spPr>
            <a:xfrm rot="5400000">
              <a:off x="9749859" y="3551261"/>
              <a:ext cx="192199" cy="165689"/>
            </a:xfrm>
            <a:prstGeom prst="hexag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92" name="Hexagon 91"/>
            <p:cNvSpPr/>
            <p:nvPr/>
          </p:nvSpPr>
          <p:spPr>
            <a:xfrm rot="5400000">
              <a:off x="9751203" y="3882131"/>
              <a:ext cx="192199" cy="165689"/>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grpSp>
    </p:spTree>
    <p:extLst>
      <p:ext uri="{BB962C8B-B14F-4D97-AF65-F5344CB8AC3E}">
        <p14:creationId xmlns:p14="http://schemas.microsoft.com/office/powerpoint/2010/main" val="1571352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 CLI</a:t>
            </a:r>
          </a:p>
        </p:txBody>
      </p:sp>
      <p:sp>
        <p:nvSpPr>
          <p:cNvPr id="3" name="Text Placeholder 2"/>
          <p:cNvSpPr>
            <a:spLocks noGrp="1"/>
          </p:cNvSpPr>
          <p:nvPr>
            <p:ph type="body" idx="1"/>
          </p:nvPr>
        </p:nvSpPr>
        <p:spPr/>
        <p:txBody>
          <a:bodyPr>
            <a:noAutofit/>
          </a:bodyPr>
          <a:lstStyle/>
          <a:p>
            <a:pPr marL="342900" indent="-342900">
              <a:buFont typeface="Arial" charset="0"/>
              <a:buChar char="•"/>
            </a:pPr>
            <a:r>
              <a:rPr lang="en-US" sz="2000" err="1"/>
              <a:t>docker</a:t>
            </a:r>
            <a:r>
              <a:rPr lang="en-US" sz="2000"/>
              <a:t> build			# Build an image from a Dockerfile</a:t>
            </a:r>
          </a:p>
          <a:p>
            <a:pPr marL="342900" indent="-342900">
              <a:buFont typeface="Arial" charset="0"/>
              <a:buChar char="•"/>
            </a:pPr>
            <a:r>
              <a:rPr lang="en-US" sz="2000"/>
              <a:t>docker info			# Display system-wide information</a:t>
            </a:r>
          </a:p>
          <a:p>
            <a:pPr marL="342900" indent="-342900">
              <a:buFont typeface="Arial" charset="0"/>
              <a:buChar char="•"/>
            </a:pPr>
            <a:r>
              <a:rPr lang="en-US" sz="2000" err="1"/>
              <a:t>docker</a:t>
            </a:r>
            <a:r>
              <a:rPr lang="en-US" sz="2000"/>
              <a:t> images		# List all images on a Docker host</a:t>
            </a:r>
          </a:p>
          <a:p>
            <a:pPr marL="342900" indent="-342900">
              <a:buFont typeface="Arial" charset="0"/>
              <a:buChar char="•"/>
            </a:pPr>
            <a:r>
              <a:rPr lang="en-US" sz="2000" err="1"/>
              <a:t>docker</a:t>
            </a:r>
            <a:r>
              <a:rPr lang="en-US" sz="2000"/>
              <a:t> run			# Run an image </a:t>
            </a:r>
          </a:p>
          <a:p>
            <a:pPr marL="342900" indent="-342900">
              <a:buFont typeface="Arial" charset="0"/>
              <a:buChar char="•"/>
            </a:pPr>
            <a:r>
              <a:rPr lang="en-US" sz="2000" err="1"/>
              <a:t>docker</a:t>
            </a:r>
            <a:r>
              <a:rPr lang="en-US" sz="2000"/>
              <a:t> </a:t>
            </a:r>
            <a:r>
              <a:rPr lang="en-US" sz="2000" err="1"/>
              <a:t>ps</a:t>
            </a:r>
            <a:r>
              <a:rPr lang="en-US" sz="2000"/>
              <a:t>			# List all running and stopped instances </a:t>
            </a:r>
          </a:p>
          <a:p>
            <a:pPr marL="342900" indent="-342900">
              <a:buFont typeface="Arial" charset="0"/>
              <a:buChar char="•"/>
            </a:pPr>
            <a:r>
              <a:rPr lang="en-US" sz="2000"/>
              <a:t>docker stop			# Stop a running instances </a:t>
            </a:r>
          </a:p>
          <a:p>
            <a:pPr marL="342900" indent="-342900">
              <a:buFont typeface="Arial" charset="0"/>
              <a:buChar char="•"/>
            </a:pPr>
            <a:r>
              <a:rPr lang="en-US" sz="2000" err="1"/>
              <a:t>docker</a:t>
            </a:r>
            <a:r>
              <a:rPr lang="en-US" sz="2000"/>
              <a:t> </a:t>
            </a:r>
            <a:r>
              <a:rPr lang="en-US" sz="2000" err="1"/>
              <a:t>rm</a:t>
            </a:r>
            <a:r>
              <a:rPr lang="en-US" sz="2000"/>
              <a:t>			# Remove an instance </a:t>
            </a:r>
          </a:p>
          <a:p>
            <a:pPr marL="342900" indent="-342900">
              <a:buFont typeface="Arial" charset="0"/>
              <a:buChar char="•"/>
            </a:pPr>
            <a:r>
              <a:rPr lang="en-US" sz="2000"/>
              <a:t>docker </a:t>
            </a:r>
            <a:r>
              <a:rPr lang="en-US" sz="2000" err="1"/>
              <a:t>rmi</a:t>
            </a:r>
            <a:r>
              <a:rPr lang="en-US" sz="2000"/>
              <a:t>			# Remove an image </a:t>
            </a:r>
          </a:p>
          <a:p>
            <a:pPr marL="342900" indent="-342900">
              <a:buFont typeface="Arial" charset="0"/>
              <a:buChar char="•"/>
            </a:pPr>
            <a:r>
              <a:rPr lang="en-US" sz="2000"/>
              <a:t>docker pull			# Download an image from registry</a:t>
            </a:r>
          </a:p>
          <a:p>
            <a:pPr marL="342900" indent="-342900">
              <a:buFont typeface="Arial" charset="0"/>
              <a:buChar char="•"/>
            </a:pPr>
            <a:r>
              <a:rPr lang="en-US" sz="2000"/>
              <a:t>docker push			# Upload an image to the registry</a:t>
            </a:r>
          </a:p>
          <a:p>
            <a:pPr marL="342900" indent="-342900">
              <a:buFont typeface="Arial" charset="0"/>
              <a:buChar char="•"/>
            </a:pPr>
            <a:endParaRPr lang="en-US" sz="2000"/>
          </a:p>
        </p:txBody>
      </p:sp>
    </p:spTree>
    <p:extLst>
      <p:ext uri="{BB962C8B-B14F-4D97-AF65-F5344CB8AC3E}">
        <p14:creationId xmlns:p14="http://schemas.microsoft.com/office/powerpoint/2010/main" val="72602414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Images are Built from a Dockerfile</a:t>
            </a:r>
          </a:p>
        </p:txBody>
      </p:sp>
      <p:sp>
        <p:nvSpPr>
          <p:cNvPr id="3" name="Content Placeholder 2"/>
          <p:cNvSpPr>
            <a:spLocks noGrp="1"/>
          </p:cNvSpPr>
          <p:nvPr>
            <p:ph idx="1"/>
          </p:nvPr>
        </p:nvSpPr>
        <p:spPr/>
        <p:txBody>
          <a:bodyPr/>
          <a:lstStyle/>
          <a:p>
            <a:r>
              <a:rPr lang="en-US" sz="2000" b="1">
                <a:latin typeface="Amazon Ember" charset="0"/>
                <a:ea typeface="Amazon Ember" charset="0"/>
                <a:cs typeface="Amazon Ember" charset="0"/>
              </a:rPr>
              <a:t>FROM</a:t>
            </a:r>
            <a:r>
              <a:rPr lang="en-US" sz="2000">
                <a:latin typeface="Amazon Ember" charset="0"/>
                <a:ea typeface="Amazon Ember" charset="0"/>
                <a:cs typeface="Amazon Ember" charset="0"/>
              </a:rPr>
              <a:t> ubuntu:14.04</a:t>
            </a:r>
          </a:p>
          <a:p>
            <a:r>
              <a:rPr lang="en-US" sz="2000" b="1">
                <a:latin typeface="Amazon Ember" charset="0"/>
                <a:ea typeface="Amazon Ember" charset="0"/>
                <a:cs typeface="Amazon Ember" charset="0"/>
              </a:rPr>
              <a:t>RUN</a:t>
            </a:r>
            <a:r>
              <a:rPr lang="en-US" sz="2000">
                <a:latin typeface="Amazon Ember" charset="0"/>
                <a:ea typeface="Amazon Ember" charset="0"/>
                <a:cs typeface="Amazon Ember" charset="0"/>
              </a:rPr>
              <a:t> apt-get update</a:t>
            </a:r>
          </a:p>
          <a:p>
            <a:r>
              <a:rPr lang="en-US" sz="2000" b="1">
                <a:latin typeface="Amazon Ember" charset="0"/>
                <a:ea typeface="Amazon Ember" charset="0"/>
                <a:cs typeface="Amazon Ember" charset="0"/>
              </a:rPr>
              <a:t>RUN</a:t>
            </a:r>
            <a:r>
              <a:rPr lang="en-US" sz="2000">
                <a:latin typeface="Amazon Ember" charset="0"/>
                <a:ea typeface="Amazon Ember" charset="0"/>
                <a:cs typeface="Amazon Ember" charset="0"/>
              </a:rPr>
              <a:t> apt-get install -y </a:t>
            </a:r>
            <a:r>
              <a:rPr lang="en-US" sz="2000" err="1">
                <a:latin typeface="Amazon Ember" charset="0"/>
                <a:ea typeface="Amazon Ember" charset="0"/>
                <a:cs typeface="Amazon Ember" charset="0"/>
              </a:rPr>
              <a:t>redis</a:t>
            </a:r>
            <a:r>
              <a:rPr lang="en-US" sz="2000">
                <a:latin typeface="Amazon Ember" charset="0"/>
                <a:ea typeface="Amazon Ember" charset="0"/>
                <a:cs typeface="Amazon Ember" charset="0"/>
              </a:rPr>
              <a:t>-server</a:t>
            </a:r>
          </a:p>
          <a:p>
            <a:r>
              <a:rPr lang="en-US" sz="2000" b="1">
                <a:latin typeface="Amazon Ember" charset="0"/>
                <a:ea typeface="Amazon Ember" charset="0"/>
                <a:cs typeface="Amazon Ember" charset="0"/>
              </a:rPr>
              <a:t>EXPOSE</a:t>
            </a:r>
            <a:r>
              <a:rPr lang="en-US" sz="2000">
                <a:latin typeface="Amazon Ember" charset="0"/>
                <a:ea typeface="Amazon Ember" charset="0"/>
                <a:cs typeface="Amazon Ember" charset="0"/>
              </a:rPr>
              <a:t> 6379</a:t>
            </a:r>
          </a:p>
          <a:p>
            <a:r>
              <a:rPr lang="en-US" sz="2000" b="1">
                <a:latin typeface="Amazon Ember" charset="0"/>
                <a:ea typeface="Amazon Ember" charset="0"/>
                <a:cs typeface="Amazon Ember" charset="0"/>
              </a:rPr>
              <a:t>ENTRYPOINT</a:t>
            </a:r>
            <a:r>
              <a:rPr lang="en-US" sz="2000">
                <a:latin typeface="Amazon Ember" charset="0"/>
                <a:ea typeface="Amazon Ember" charset="0"/>
                <a:cs typeface="Amazon Ember" charset="0"/>
              </a:rPr>
              <a:t> ["/</a:t>
            </a:r>
            <a:r>
              <a:rPr lang="en-US" sz="2000" err="1">
                <a:latin typeface="Amazon Ember" charset="0"/>
                <a:ea typeface="Amazon Ember" charset="0"/>
                <a:cs typeface="Amazon Ember" charset="0"/>
              </a:rPr>
              <a:t>usr</a:t>
            </a:r>
            <a:r>
              <a:rPr lang="en-US" sz="2000">
                <a:latin typeface="Amazon Ember" charset="0"/>
                <a:ea typeface="Amazon Ember" charset="0"/>
                <a:cs typeface="Amazon Ember" charset="0"/>
              </a:rPr>
              <a:t>/bin/</a:t>
            </a:r>
            <a:r>
              <a:rPr lang="en-US" sz="2000" err="1">
                <a:latin typeface="Amazon Ember" charset="0"/>
                <a:ea typeface="Amazon Ember" charset="0"/>
                <a:cs typeface="Amazon Ember" charset="0"/>
              </a:rPr>
              <a:t>redis</a:t>
            </a:r>
            <a:r>
              <a:rPr lang="en-US" sz="2000">
                <a:latin typeface="Amazon Ember" charset="0"/>
                <a:ea typeface="Amazon Ember" charset="0"/>
                <a:cs typeface="Amazon Ember" charset="0"/>
              </a:rPr>
              <a:t>-server"]</a:t>
            </a:r>
          </a:p>
        </p:txBody>
      </p:sp>
    </p:spTree>
    <p:extLst>
      <p:ext uri="{BB962C8B-B14F-4D97-AF65-F5344CB8AC3E}">
        <p14:creationId xmlns:p14="http://schemas.microsoft.com/office/powerpoint/2010/main" val="285638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Dockerfile Reference</a:t>
            </a:r>
          </a:p>
        </p:txBody>
      </p:sp>
      <p:sp>
        <p:nvSpPr>
          <p:cNvPr id="3" name="Content Placeholder 2"/>
          <p:cNvSpPr>
            <a:spLocks noGrp="1"/>
          </p:cNvSpPr>
          <p:nvPr>
            <p:ph idx="1"/>
          </p:nvPr>
        </p:nvSpPr>
        <p:spPr/>
        <p:txBody>
          <a:bodyPr>
            <a:noAutofit/>
          </a:bodyPr>
          <a:lstStyle/>
          <a:p>
            <a:pPr lvl="0"/>
            <a:r>
              <a:rPr lang="en-US" sz="2000" b="1">
                <a:latin typeface="Amazon Ember" charset="0"/>
                <a:ea typeface="Amazon Ember" charset="0"/>
                <a:cs typeface="Amazon Ember" charset="0"/>
              </a:rPr>
              <a:t>FROM</a:t>
            </a:r>
            <a:r>
              <a:rPr lang="en-US" sz="2000">
                <a:latin typeface="Amazon Ember" charset="0"/>
                <a:ea typeface="Amazon Ember" charset="0"/>
                <a:cs typeface="Amazon Ember" charset="0"/>
              </a:rPr>
              <a:t> &lt;image&gt;:&lt;tag&gt;</a:t>
            </a:r>
            <a:br>
              <a:rPr lang="en-US" sz="2000">
                <a:latin typeface="Amazon Ember" charset="0"/>
                <a:ea typeface="Amazon Ember" charset="0"/>
                <a:cs typeface="Amazon Ember" charset="0"/>
              </a:rPr>
            </a:br>
            <a:r>
              <a:rPr lang="en-US" sz="2000">
                <a:latin typeface="Amazon Ember" charset="0"/>
                <a:ea typeface="Amazon Ember" charset="0"/>
                <a:cs typeface="Amazon Ember" charset="0"/>
              </a:rPr>
              <a:t>Sets the base image. Must be first instruction in Dockerfile.</a:t>
            </a:r>
          </a:p>
          <a:p>
            <a:pPr lvl="0">
              <a:lnSpc>
                <a:spcPct val="50000"/>
              </a:lnSpc>
            </a:pPr>
            <a:endParaRPr lang="en-US" sz="2000">
              <a:latin typeface="Amazon Ember" charset="0"/>
              <a:ea typeface="Amazon Ember" charset="0"/>
              <a:cs typeface="Amazon Ember" charset="0"/>
            </a:endParaRPr>
          </a:p>
          <a:p>
            <a:pPr lvl="0"/>
            <a:r>
              <a:rPr lang="en-US" sz="2000" b="1">
                <a:latin typeface="Amazon Ember" charset="0"/>
                <a:ea typeface="Amazon Ember" charset="0"/>
                <a:cs typeface="Amazon Ember" charset="0"/>
              </a:rPr>
              <a:t>RUN</a:t>
            </a:r>
            <a:r>
              <a:rPr lang="en-US" sz="2000">
                <a:latin typeface="Amazon Ember" charset="0"/>
                <a:ea typeface="Amazon Ember" charset="0"/>
                <a:cs typeface="Amazon Ember" charset="0"/>
              </a:rPr>
              <a:t> &lt;command&gt;</a:t>
            </a:r>
            <a:br>
              <a:rPr lang="en-US" sz="2000">
                <a:latin typeface="Amazon Ember" charset="0"/>
                <a:ea typeface="Amazon Ember" charset="0"/>
                <a:cs typeface="Amazon Ember" charset="0"/>
              </a:rPr>
            </a:br>
            <a:r>
              <a:rPr lang="en-US" sz="2000">
                <a:latin typeface="Amazon Ember" charset="0"/>
                <a:ea typeface="Amazon Ember" charset="0"/>
                <a:cs typeface="Amazon Ember" charset="0"/>
              </a:rPr>
              <a:t>Executes any commands in a new layer on top of the current image and commit the results.</a:t>
            </a:r>
          </a:p>
          <a:p>
            <a:pPr lvl="0">
              <a:lnSpc>
                <a:spcPct val="50000"/>
              </a:lnSpc>
            </a:pPr>
            <a:endParaRPr lang="en-US" sz="2000">
              <a:latin typeface="Amazon Ember" charset="0"/>
              <a:ea typeface="Amazon Ember" charset="0"/>
              <a:cs typeface="Amazon Ember" charset="0"/>
            </a:endParaRPr>
          </a:p>
          <a:p>
            <a:pPr lvl="0"/>
            <a:r>
              <a:rPr lang="en-US" sz="2000" b="1">
                <a:latin typeface="Amazon Ember" charset="0"/>
                <a:ea typeface="Amazon Ember" charset="0"/>
                <a:cs typeface="Amazon Ember" charset="0"/>
              </a:rPr>
              <a:t>CMD</a:t>
            </a:r>
            <a:r>
              <a:rPr lang="en-US" sz="2000">
                <a:latin typeface="Amazon Ember" charset="0"/>
                <a:ea typeface="Amazon Ember" charset="0"/>
                <a:cs typeface="Amazon Ember" charset="0"/>
              </a:rPr>
              <a:t> [“exec”, “param1”, “param2”]</a:t>
            </a:r>
            <a:br>
              <a:rPr lang="en-US" sz="2000">
                <a:latin typeface="Amazon Ember" charset="0"/>
                <a:ea typeface="Amazon Ember" charset="0"/>
                <a:cs typeface="Amazon Ember" charset="0"/>
              </a:rPr>
            </a:br>
            <a:r>
              <a:rPr lang="en-US" sz="2000">
                <a:latin typeface="Amazon Ember" charset="0"/>
                <a:ea typeface="Amazon Ember" charset="0"/>
                <a:cs typeface="Amazon Ember" charset="0"/>
              </a:rPr>
              <a:t>Sets the command to be executed when running the image.</a:t>
            </a:r>
          </a:p>
          <a:p>
            <a:pPr lvl="0">
              <a:lnSpc>
                <a:spcPct val="50000"/>
              </a:lnSpc>
            </a:pPr>
            <a:endParaRPr lang="en-US" sz="2000">
              <a:latin typeface="Amazon Ember" charset="0"/>
              <a:ea typeface="Amazon Ember" charset="0"/>
              <a:cs typeface="Amazon Ember" charset="0"/>
            </a:endParaRPr>
          </a:p>
          <a:p>
            <a:pPr lvl="0"/>
            <a:r>
              <a:rPr lang="en-US" sz="2000" b="1">
                <a:latin typeface="Amazon Ember" charset="0"/>
                <a:ea typeface="Amazon Ember" charset="0"/>
                <a:cs typeface="Amazon Ember" charset="0"/>
              </a:rPr>
              <a:t>ENTRYPOINT</a:t>
            </a:r>
            <a:r>
              <a:rPr lang="en-US" sz="2000">
                <a:latin typeface="Amazon Ember" charset="0"/>
                <a:ea typeface="Amazon Ember" charset="0"/>
                <a:cs typeface="Amazon Ember" charset="0"/>
              </a:rPr>
              <a:t> [“exec”, “param1”, “param2”]</a:t>
            </a:r>
            <a:br>
              <a:rPr lang="en-US" sz="2000">
                <a:latin typeface="Amazon Ember" charset="0"/>
                <a:ea typeface="Amazon Ember" charset="0"/>
                <a:cs typeface="Amazon Ember" charset="0"/>
              </a:rPr>
            </a:br>
            <a:r>
              <a:rPr lang="en-US" sz="2000">
                <a:latin typeface="Amazon Ember" charset="0"/>
                <a:ea typeface="Amazon Ember" charset="0"/>
                <a:cs typeface="Amazon Ember" charset="0"/>
              </a:rPr>
              <a:t>Configures a container that will run as an executable.</a:t>
            </a:r>
          </a:p>
        </p:txBody>
      </p:sp>
    </p:spTree>
    <p:extLst>
      <p:ext uri="{BB962C8B-B14F-4D97-AF65-F5344CB8AC3E}">
        <p14:creationId xmlns:p14="http://schemas.microsoft.com/office/powerpoint/2010/main" val="485485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Dockerfile Reference</a:t>
            </a:r>
          </a:p>
        </p:txBody>
      </p:sp>
      <p:sp>
        <p:nvSpPr>
          <p:cNvPr id="3" name="Content Placeholder 2"/>
          <p:cNvSpPr>
            <a:spLocks noGrp="1"/>
          </p:cNvSpPr>
          <p:nvPr>
            <p:ph idx="1"/>
          </p:nvPr>
        </p:nvSpPr>
        <p:spPr/>
        <p:txBody>
          <a:bodyPr>
            <a:noAutofit/>
          </a:bodyPr>
          <a:lstStyle/>
          <a:p>
            <a:pPr lvl="0"/>
            <a:r>
              <a:rPr lang="en-US" sz="1600" b="1">
                <a:latin typeface="Amazon Ember" charset="0"/>
                <a:ea typeface="Amazon Ember" charset="0"/>
                <a:cs typeface="Amazon Ember" charset="0"/>
              </a:rPr>
              <a:t>EXPOSE</a:t>
            </a:r>
            <a:r>
              <a:rPr lang="en-US" sz="1600">
                <a:latin typeface="Amazon Ember" charset="0"/>
                <a:ea typeface="Amazon Ember" charset="0"/>
                <a:cs typeface="Amazon Ember" charset="0"/>
              </a:rPr>
              <a:t> &lt;port&gt;</a:t>
            </a:r>
            <a:br>
              <a:rPr lang="en-US" sz="1600">
                <a:latin typeface="Amazon Ember" charset="0"/>
                <a:ea typeface="Amazon Ember" charset="0"/>
                <a:cs typeface="Amazon Ember" charset="0"/>
              </a:rPr>
            </a:br>
            <a:r>
              <a:rPr lang="en-US" sz="1600">
                <a:latin typeface="Amazon Ember" charset="0"/>
                <a:ea typeface="Amazon Ember" charset="0"/>
                <a:cs typeface="Amazon Ember" charset="0"/>
              </a:rPr>
              <a:t>Informs </a:t>
            </a:r>
            <a:r>
              <a:rPr lang="en-US" sz="1600" err="1">
                <a:latin typeface="Amazon Ember" charset="0"/>
                <a:ea typeface="Amazon Ember" charset="0"/>
                <a:cs typeface="Amazon Ember" charset="0"/>
              </a:rPr>
              <a:t>Docker</a:t>
            </a:r>
            <a:r>
              <a:rPr lang="en-US" sz="1600">
                <a:latin typeface="Amazon Ember" charset="0"/>
                <a:ea typeface="Amazon Ember" charset="0"/>
                <a:cs typeface="Amazon Ember" charset="0"/>
              </a:rPr>
              <a:t> that the container listens on the specified network ports at runtime.</a:t>
            </a:r>
          </a:p>
          <a:p>
            <a:pPr lvl="0">
              <a:lnSpc>
                <a:spcPct val="50000"/>
              </a:lnSpc>
            </a:pPr>
            <a:endParaRPr lang="en-US" sz="1600">
              <a:latin typeface="Amazon Ember" charset="0"/>
              <a:ea typeface="Amazon Ember" charset="0"/>
              <a:cs typeface="Amazon Ember" charset="0"/>
            </a:endParaRPr>
          </a:p>
          <a:p>
            <a:pPr lvl="0"/>
            <a:r>
              <a:rPr lang="en-US" sz="1600" b="1">
                <a:latin typeface="Amazon Ember" charset="0"/>
                <a:ea typeface="Amazon Ember" charset="0"/>
                <a:cs typeface="Amazon Ember" charset="0"/>
              </a:rPr>
              <a:t>ENV</a:t>
            </a:r>
            <a:r>
              <a:rPr lang="en-US" sz="1600">
                <a:latin typeface="Amazon Ember" charset="0"/>
                <a:ea typeface="Amazon Ember" charset="0"/>
                <a:cs typeface="Amazon Ember" charset="0"/>
              </a:rPr>
              <a:t> &lt;key&gt; &lt;value&gt;</a:t>
            </a:r>
            <a:br>
              <a:rPr lang="en-US" sz="1600">
                <a:latin typeface="Amazon Ember" charset="0"/>
                <a:ea typeface="Amazon Ember" charset="0"/>
                <a:cs typeface="Amazon Ember" charset="0"/>
              </a:rPr>
            </a:br>
            <a:r>
              <a:rPr lang="en-US" sz="1600">
                <a:latin typeface="Amazon Ember" charset="0"/>
                <a:ea typeface="Amazon Ember" charset="0"/>
                <a:cs typeface="Amazon Ember" charset="0"/>
              </a:rPr>
              <a:t>Sets the environment variable &lt;key&gt; to the value &lt;value&gt;.</a:t>
            </a:r>
          </a:p>
          <a:p>
            <a:pPr lvl="0">
              <a:lnSpc>
                <a:spcPct val="50000"/>
              </a:lnSpc>
            </a:pPr>
            <a:endParaRPr lang="en-US" sz="1600">
              <a:latin typeface="Amazon Ember" charset="0"/>
              <a:ea typeface="Amazon Ember" charset="0"/>
              <a:cs typeface="Amazon Ember" charset="0"/>
            </a:endParaRPr>
          </a:p>
          <a:p>
            <a:pPr lvl="0"/>
            <a:r>
              <a:rPr lang="en-US" sz="1600" b="1">
                <a:latin typeface="Amazon Ember" charset="0"/>
                <a:ea typeface="Amazon Ember" charset="0"/>
                <a:cs typeface="Amazon Ember" charset="0"/>
              </a:rPr>
              <a:t>ADD</a:t>
            </a:r>
            <a:r>
              <a:rPr lang="en-US" sz="1600">
                <a:latin typeface="Amazon Ember" charset="0"/>
                <a:ea typeface="Amazon Ember" charset="0"/>
                <a:cs typeface="Amazon Ember" charset="0"/>
              </a:rPr>
              <a:t> &lt;</a:t>
            </a:r>
            <a:r>
              <a:rPr lang="en-US" sz="1600" err="1">
                <a:latin typeface="Amazon Ember" charset="0"/>
                <a:ea typeface="Amazon Ember" charset="0"/>
                <a:cs typeface="Amazon Ember" charset="0"/>
              </a:rPr>
              <a:t>src</a:t>
            </a:r>
            <a:r>
              <a:rPr lang="en-US" sz="1600">
                <a:latin typeface="Amazon Ember" charset="0"/>
                <a:ea typeface="Amazon Ember" charset="0"/>
                <a:cs typeface="Amazon Ember" charset="0"/>
              </a:rPr>
              <a:t>&gt; &lt;</a:t>
            </a:r>
            <a:r>
              <a:rPr lang="en-US" sz="1600" err="1">
                <a:latin typeface="Amazon Ember" charset="0"/>
                <a:ea typeface="Amazon Ember" charset="0"/>
                <a:cs typeface="Amazon Ember" charset="0"/>
              </a:rPr>
              <a:t>dest</a:t>
            </a:r>
            <a:r>
              <a:rPr lang="en-US" sz="1600">
                <a:latin typeface="Amazon Ember" charset="0"/>
                <a:ea typeface="Amazon Ember" charset="0"/>
                <a:cs typeface="Amazon Ember" charset="0"/>
              </a:rPr>
              <a:t>&gt;</a:t>
            </a:r>
            <a:br>
              <a:rPr lang="en-US" sz="1600">
                <a:latin typeface="Amazon Ember" charset="0"/>
                <a:ea typeface="Amazon Ember" charset="0"/>
                <a:cs typeface="Amazon Ember" charset="0"/>
              </a:rPr>
            </a:br>
            <a:r>
              <a:rPr lang="en-US" sz="1600">
                <a:latin typeface="Amazon Ember" charset="0"/>
                <a:ea typeface="Amazon Ember" charset="0"/>
                <a:cs typeface="Amazon Ember" charset="0"/>
              </a:rPr>
              <a:t>Copies new files, directories or remote file URLs from &lt;</a:t>
            </a:r>
            <a:r>
              <a:rPr lang="en-US" sz="1600" err="1">
                <a:latin typeface="Amazon Ember" charset="0"/>
                <a:ea typeface="Amazon Ember" charset="0"/>
                <a:cs typeface="Amazon Ember" charset="0"/>
              </a:rPr>
              <a:t>src</a:t>
            </a:r>
            <a:r>
              <a:rPr lang="en-US" sz="1600">
                <a:latin typeface="Amazon Ember" charset="0"/>
                <a:ea typeface="Amazon Ember" charset="0"/>
                <a:cs typeface="Amazon Ember" charset="0"/>
              </a:rPr>
              <a:t>&gt; and adds them to the </a:t>
            </a:r>
            <a:r>
              <a:rPr lang="en-US" sz="1600" err="1">
                <a:latin typeface="Amazon Ember" charset="0"/>
                <a:ea typeface="Amazon Ember" charset="0"/>
                <a:cs typeface="Amazon Ember" charset="0"/>
              </a:rPr>
              <a:t>filesystem</a:t>
            </a:r>
            <a:r>
              <a:rPr lang="en-US" sz="1600">
                <a:latin typeface="Amazon Ember" charset="0"/>
                <a:ea typeface="Amazon Ember" charset="0"/>
                <a:cs typeface="Amazon Ember" charset="0"/>
              </a:rPr>
              <a:t> of the container at the path &lt;</a:t>
            </a:r>
            <a:r>
              <a:rPr lang="en-US" sz="1600" err="1">
                <a:latin typeface="Amazon Ember" charset="0"/>
                <a:ea typeface="Amazon Ember" charset="0"/>
                <a:cs typeface="Amazon Ember" charset="0"/>
              </a:rPr>
              <a:t>dest</a:t>
            </a:r>
            <a:r>
              <a:rPr lang="en-US" sz="1600">
                <a:latin typeface="Amazon Ember" charset="0"/>
                <a:ea typeface="Amazon Ember" charset="0"/>
                <a:cs typeface="Amazon Ember" charset="0"/>
              </a:rPr>
              <a:t>&gt;. *</a:t>
            </a:r>
          </a:p>
          <a:p>
            <a:pPr lvl="0">
              <a:lnSpc>
                <a:spcPct val="50000"/>
              </a:lnSpc>
            </a:pPr>
            <a:endParaRPr lang="en-US" sz="1600">
              <a:latin typeface="Amazon Ember" charset="0"/>
              <a:ea typeface="Amazon Ember" charset="0"/>
              <a:cs typeface="Amazon Ember" charset="0"/>
            </a:endParaRPr>
          </a:p>
          <a:p>
            <a:pPr lvl="0"/>
            <a:r>
              <a:rPr lang="en-US" sz="1600" b="1">
                <a:latin typeface="Amazon Ember" charset="0"/>
                <a:ea typeface="Amazon Ember" charset="0"/>
                <a:cs typeface="Amazon Ember" charset="0"/>
              </a:rPr>
              <a:t>COPY</a:t>
            </a:r>
            <a:r>
              <a:rPr lang="en-US" sz="1600">
                <a:latin typeface="Amazon Ember" charset="0"/>
                <a:ea typeface="Amazon Ember" charset="0"/>
                <a:cs typeface="Amazon Ember" charset="0"/>
              </a:rPr>
              <a:t> &lt;</a:t>
            </a:r>
            <a:r>
              <a:rPr lang="en-US" sz="1600" err="1">
                <a:latin typeface="Amazon Ember" charset="0"/>
                <a:ea typeface="Amazon Ember" charset="0"/>
                <a:cs typeface="Amazon Ember" charset="0"/>
              </a:rPr>
              <a:t>src</a:t>
            </a:r>
            <a:r>
              <a:rPr lang="en-US" sz="1600">
                <a:latin typeface="Amazon Ember" charset="0"/>
                <a:ea typeface="Amazon Ember" charset="0"/>
                <a:cs typeface="Amazon Ember" charset="0"/>
              </a:rPr>
              <a:t>&gt; &lt;</a:t>
            </a:r>
            <a:r>
              <a:rPr lang="en-US" sz="1600" err="1">
                <a:latin typeface="Amazon Ember" charset="0"/>
                <a:ea typeface="Amazon Ember" charset="0"/>
                <a:cs typeface="Amazon Ember" charset="0"/>
              </a:rPr>
              <a:t>dest</a:t>
            </a:r>
            <a:r>
              <a:rPr lang="en-US" sz="1600">
                <a:latin typeface="Amazon Ember" charset="0"/>
                <a:ea typeface="Amazon Ember" charset="0"/>
                <a:cs typeface="Amazon Ember" charset="0"/>
              </a:rPr>
              <a:t>&gt; </a:t>
            </a:r>
            <a:br>
              <a:rPr lang="en-US" sz="1600">
                <a:latin typeface="Amazon Ember" charset="0"/>
                <a:ea typeface="Amazon Ember" charset="0"/>
                <a:cs typeface="Amazon Ember" charset="0"/>
              </a:rPr>
            </a:br>
            <a:r>
              <a:rPr lang="en-US" sz="1600">
                <a:latin typeface="Amazon Ember" charset="0"/>
                <a:ea typeface="Amazon Ember" charset="0"/>
                <a:cs typeface="Amazon Ember" charset="0"/>
              </a:rPr>
              <a:t>Copies new files or directories from &lt;</a:t>
            </a:r>
            <a:r>
              <a:rPr lang="en-US" sz="1600" err="1">
                <a:latin typeface="Amazon Ember" charset="0"/>
                <a:ea typeface="Amazon Ember" charset="0"/>
                <a:cs typeface="Amazon Ember" charset="0"/>
              </a:rPr>
              <a:t>src</a:t>
            </a:r>
            <a:r>
              <a:rPr lang="en-US" sz="1600">
                <a:latin typeface="Amazon Ember" charset="0"/>
                <a:ea typeface="Amazon Ember" charset="0"/>
                <a:cs typeface="Amazon Ember" charset="0"/>
              </a:rPr>
              <a:t>&gt; and adds them to the </a:t>
            </a:r>
            <a:r>
              <a:rPr lang="en-US" sz="1600" err="1">
                <a:latin typeface="Amazon Ember" charset="0"/>
                <a:ea typeface="Amazon Ember" charset="0"/>
                <a:cs typeface="Amazon Ember" charset="0"/>
              </a:rPr>
              <a:t>filesystem</a:t>
            </a:r>
            <a:r>
              <a:rPr lang="en-US" sz="1600">
                <a:latin typeface="Amazon Ember" charset="0"/>
                <a:ea typeface="Amazon Ember" charset="0"/>
                <a:cs typeface="Amazon Ember" charset="0"/>
              </a:rPr>
              <a:t> of the container at the path &lt;</a:t>
            </a:r>
            <a:r>
              <a:rPr lang="en-US" sz="1600" err="1">
                <a:latin typeface="Amazon Ember" charset="0"/>
                <a:ea typeface="Amazon Ember" charset="0"/>
                <a:cs typeface="Amazon Ember" charset="0"/>
              </a:rPr>
              <a:t>dest</a:t>
            </a:r>
            <a:r>
              <a:rPr lang="en-US" sz="1600">
                <a:latin typeface="Amazon Ember" charset="0"/>
                <a:ea typeface="Amazon Ember" charset="0"/>
                <a:cs typeface="Amazon Ember" charset="0"/>
              </a:rPr>
              <a:t>&gt;. *</a:t>
            </a:r>
          </a:p>
        </p:txBody>
      </p:sp>
      <p:sp>
        <p:nvSpPr>
          <p:cNvPr id="4" name="Shape 111"/>
          <p:cNvSpPr/>
          <p:nvPr/>
        </p:nvSpPr>
        <p:spPr>
          <a:xfrm>
            <a:off x="5033022" y="4810291"/>
            <a:ext cx="4108497" cy="153888"/>
          </a:xfrm>
          <a:prstGeom prst="rect">
            <a:avLst/>
          </a:prstGeom>
          <a:ln w="12700">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lvl="0">
              <a:defRPr sz="1800"/>
            </a:pPr>
            <a:r>
              <a:rPr lang="en-US" sz="750"/>
              <a:t>*ADD or COPY - </a:t>
            </a:r>
            <a:r>
              <a:rPr lang="en-US" sz="750">
                <a:hlinkClick r:id="rId3"/>
              </a:rPr>
              <a:t>https://docs.docker.com/engine/articles/dockerfile_best-practices/#add-or-copy</a:t>
            </a:r>
            <a:endParaRPr lang="en-US" sz="750"/>
          </a:p>
        </p:txBody>
      </p:sp>
    </p:spTree>
    <p:extLst>
      <p:ext uri="{BB962C8B-B14F-4D97-AF65-F5344CB8AC3E}">
        <p14:creationId xmlns:p14="http://schemas.microsoft.com/office/powerpoint/2010/main" val="778132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Dockerfile Reference</a:t>
            </a:r>
          </a:p>
        </p:txBody>
      </p:sp>
      <p:sp>
        <p:nvSpPr>
          <p:cNvPr id="3" name="Content Placeholder 2"/>
          <p:cNvSpPr>
            <a:spLocks noGrp="1"/>
          </p:cNvSpPr>
          <p:nvPr>
            <p:ph idx="1"/>
          </p:nvPr>
        </p:nvSpPr>
        <p:spPr/>
        <p:txBody>
          <a:bodyPr/>
          <a:lstStyle/>
          <a:p>
            <a:pPr lvl="0"/>
            <a:r>
              <a:rPr lang="en-US" sz="2000" b="1">
                <a:latin typeface="Amazon Ember" charset="0"/>
                <a:ea typeface="Amazon Ember" charset="0"/>
                <a:cs typeface="Amazon Ember" charset="0"/>
              </a:rPr>
              <a:t>VOLUME</a:t>
            </a:r>
            <a:r>
              <a:rPr lang="en-US" sz="2000">
                <a:latin typeface="Amazon Ember" charset="0"/>
                <a:ea typeface="Amazon Ember" charset="0"/>
                <a:cs typeface="Amazon Ember" charset="0"/>
              </a:rPr>
              <a:t> &lt;path&gt;</a:t>
            </a:r>
            <a:br>
              <a:rPr lang="en-US" sz="2000">
                <a:latin typeface="Amazon Ember" charset="0"/>
                <a:ea typeface="Amazon Ember" charset="0"/>
                <a:cs typeface="Amazon Ember" charset="0"/>
              </a:rPr>
            </a:br>
            <a:r>
              <a:rPr lang="en-US" sz="2000">
                <a:latin typeface="Amazon Ember" charset="0"/>
                <a:ea typeface="Amazon Ember" charset="0"/>
                <a:cs typeface="Amazon Ember" charset="0"/>
              </a:rPr>
              <a:t>Creates a mount point with the specified name.</a:t>
            </a:r>
          </a:p>
          <a:p>
            <a:pPr lvl="0"/>
            <a:endParaRPr lang="en-US" sz="2000">
              <a:latin typeface="Amazon Ember" charset="0"/>
              <a:ea typeface="Amazon Ember" charset="0"/>
              <a:cs typeface="Amazon Ember" charset="0"/>
            </a:endParaRPr>
          </a:p>
          <a:p>
            <a:pPr lvl="0"/>
            <a:r>
              <a:rPr lang="en-US" sz="2000" b="1">
                <a:latin typeface="Amazon Ember" charset="0"/>
                <a:ea typeface="Amazon Ember" charset="0"/>
                <a:cs typeface="Amazon Ember" charset="0"/>
              </a:rPr>
              <a:t>USER</a:t>
            </a:r>
            <a:r>
              <a:rPr lang="en-US" sz="2000">
                <a:latin typeface="Amazon Ember" charset="0"/>
                <a:ea typeface="Amazon Ember" charset="0"/>
                <a:cs typeface="Amazon Ember" charset="0"/>
              </a:rPr>
              <a:t> &lt;user&gt;</a:t>
            </a:r>
            <a:br>
              <a:rPr lang="en-US" sz="2000">
                <a:latin typeface="Amazon Ember" charset="0"/>
                <a:ea typeface="Amazon Ember" charset="0"/>
                <a:cs typeface="Amazon Ember" charset="0"/>
              </a:rPr>
            </a:br>
            <a:r>
              <a:rPr lang="en-US" sz="2000">
                <a:latin typeface="Amazon Ember" charset="0"/>
                <a:ea typeface="Amazon Ember" charset="0"/>
                <a:cs typeface="Amazon Ember" charset="0"/>
              </a:rPr>
              <a:t>Sets the user name or UID to use when running the image and for any RUN, CMD and ENTRYPOINT instructions that follow it.</a:t>
            </a:r>
          </a:p>
        </p:txBody>
      </p:sp>
    </p:spTree>
    <p:extLst>
      <p:ext uri="{BB962C8B-B14F-4D97-AF65-F5344CB8AC3E}">
        <p14:creationId xmlns:p14="http://schemas.microsoft.com/office/powerpoint/2010/main" val="61745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Dockerfile examples</a:t>
            </a:r>
          </a:p>
        </p:txBody>
      </p:sp>
      <p:sp>
        <p:nvSpPr>
          <p:cNvPr id="225" name="Slide Number"/>
          <p:cNvSpPr txBox="1">
            <a:spLocks noGrp="1"/>
          </p:cNvSpPr>
          <p:nvPr>
            <p:ph type="sldNum" sz="quarter" idx="4294967295"/>
          </p:nvPr>
        </p:nvSpPr>
        <p:spPr>
          <a:xfrm>
            <a:off x="6457950" y="4767263"/>
            <a:ext cx="2057400" cy="273844"/>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a:t>
            </a:fld>
            <a:endParaRPr/>
          </a:p>
        </p:txBody>
      </p:sp>
      <p:sp>
        <p:nvSpPr>
          <p:cNvPr id="227" name="FROM ubuntu  CMD echo “Hello world”"/>
          <p:cNvSpPr/>
          <p:nvPr/>
        </p:nvSpPr>
        <p:spPr>
          <a:xfrm>
            <a:off x="1440276" y="1406882"/>
            <a:ext cx="6208299" cy="867714"/>
          </a:xfrm>
          <a:prstGeom prst="rect">
            <a:avLst/>
          </a:prstGeom>
          <a:blipFill>
            <a:blip r:embed="rId2"/>
          </a:blip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6789" tIns="26789" rIns="26789" bIns="26789" anchor="ctr"/>
          <a:lstStyle/>
          <a:p>
            <a:pPr defTabSz="219075">
              <a:defRPr sz="4200" b="1">
                <a:solidFill>
                  <a:srgbClr val="FFFFFF"/>
                </a:solidFill>
                <a:latin typeface="Courier"/>
                <a:ea typeface="Courier"/>
                <a:cs typeface="Courier"/>
                <a:sym typeface="Courier"/>
              </a:defRPr>
            </a:pPr>
            <a:r>
              <a:rPr sz="1575"/>
              <a:t>FROM </a:t>
            </a:r>
            <a:r>
              <a:rPr sz="1575" err="1"/>
              <a:t>ubuntu</a:t>
            </a:r>
            <a:br>
              <a:rPr sz="1575"/>
            </a:br>
            <a:r>
              <a:rPr sz="1575"/>
              <a:t>CMD echo “Hello world”</a:t>
            </a:r>
          </a:p>
        </p:txBody>
      </p:sp>
      <p:sp>
        <p:nvSpPr>
          <p:cNvPr id="228" name="FROM openjdk…"/>
          <p:cNvSpPr/>
          <p:nvPr/>
        </p:nvSpPr>
        <p:spPr>
          <a:xfrm>
            <a:off x="1440277" y="2568730"/>
            <a:ext cx="6160374" cy="1451779"/>
          </a:xfrm>
          <a:prstGeom prst="rect">
            <a:avLst/>
          </a:prstGeom>
          <a:blipFill>
            <a:blip r:embed="rId2"/>
          </a:blip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6789" tIns="26789" rIns="26789" bIns="26789" anchor="ctr"/>
          <a:lstStyle/>
          <a:p>
            <a:pPr defTabSz="219075">
              <a:defRPr sz="4200" b="1">
                <a:solidFill>
                  <a:srgbClr val="FFFFFF"/>
                </a:solidFill>
                <a:latin typeface="Courier"/>
                <a:ea typeface="Courier"/>
                <a:cs typeface="Courier"/>
                <a:sym typeface="Courier"/>
              </a:defRPr>
            </a:pPr>
            <a:r>
              <a:rPr sz="1575"/>
              <a:t>FROM </a:t>
            </a:r>
            <a:r>
              <a:rPr sz="1575" err="1"/>
              <a:t>openjdk</a:t>
            </a:r>
            <a:endParaRPr sz="1575"/>
          </a:p>
          <a:p>
            <a:pPr defTabSz="219075">
              <a:defRPr sz="4200" b="1">
                <a:solidFill>
                  <a:srgbClr val="FFFFFF"/>
                </a:solidFill>
                <a:latin typeface="Courier"/>
                <a:ea typeface="Courier"/>
                <a:cs typeface="Courier"/>
                <a:sym typeface="Courier"/>
              </a:defRPr>
            </a:pPr>
            <a:r>
              <a:rPr sz="1575"/>
              <a:t>COPY target/hello.jar /</a:t>
            </a:r>
            <a:r>
              <a:rPr sz="1575" err="1"/>
              <a:t>usr</a:t>
            </a:r>
            <a:r>
              <a:rPr sz="1575"/>
              <a:t>/</a:t>
            </a:r>
            <a:r>
              <a:rPr sz="1575" err="1"/>
              <a:t>src</a:t>
            </a:r>
            <a:r>
              <a:rPr sz="1575"/>
              <a:t>/hello.jar</a:t>
            </a:r>
            <a:br>
              <a:rPr sz="1575"/>
            </a:br>
            <a:r>
              <a:rPr sz="1575"/>
              <a:t>CMD java -</a:t>
            </a:r>
            <a:r>
              <a:rPr sz="1575" err="1"/>
              <a:t>cp</a:t>
            </a:r>
            <a:r>
              <a:rPr sz="1575"/>
              <a:t> /</a:t>
            </a:r>
            <a:r>
              <a:rPr sz="1575" err="1"/>
              <a:t>usr</a:t>
            </a:r>
            <a:r>
              <a:rPr sz="1575"/>
              <a:t>/</a:t>
            </a:r>
            <a:r>
              <a:rPr sz="1575" err="1"/>
              <a:t>src</a:t>
            </a:r>
            <a:r>
              <a:rPr sz="1575"/>
              <a:t>/hello.jar </a:t>
            </a:r>
            <a:r>
              <a:rPr sz="1575" err="1"/>
              <a:t>org.example.App</a:t>
            </a:r>
            <a:endParaRPr sz="1575"/>
          </a:p>
        </p:txBody>
      </p:sp>
    </p:spTree>
    <p:extLst>
      <p:ext uri="{BB962C8B-B14F-4D97-AF65-F5344CB8AC3E}">
        <p14:creationId xmlns:p14="http://schemas.microsoft.com/office/powerpoint/2010/main" val="183098178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advAuto="0"/>
      <p:bldP spid="228"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Dockerfile examples</a:t>
            </a:r>
          </a:p>
        </p:txBody>
      </p:sp>
      <p:sp>
        <p:nvSpPr>
          <p:cNvPr id="225" name="Slide Number"/>
          <p:cNvSpPr txBox="1">
            <a:spLocks noGrp="1"/>
          </p:cNvSpPr>
          <p:nvPr>
            <p:ph type="sldNum" sz="quarter" idx="4294967295"/>
          </p:nvPr>
        </p:nvSpPr>
        <p:spPr>
          <a:xfrm>
            <a:off x="6457950" y="4767263"/>
            <a:ext cx="2057400" cy="273844"/>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a:t>
            </a:fld>
            <a:endParaRPr/>
          </a:p>
        </p:txBody>
      </p:sp>
      <p:sp>
        <p:nvSpPr>
          <p:cNvPr id="228" name="FROM openjdk…"/>
          <p:cNvSpPr/>
          <p:nvPr/>
        </p:nvSpPr>
        <p:spPr>
          <a:xfrm>
            <a:off x="1488201" y="852488"/>
            <a:ext cx="6160374" cy="3914775"/>
          </a:xfrm>
          <a:prstGeom prst="rect">
            <a:avLst/>
          </a:prstGeom>
          <a:blipFill>
            <a:blip r:embed="rId3"/>
          </a:blip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6789" tIns="26789" rIns="26789" bIns="26789" anchor="ctr"/>
          <a:lstStyle/>
          <a:p>
            <a:pPr defTabSz="219075">
              <a:defRPr sz="4200" b="1">
                <a:solidFill>
                  <a:srgbClr val="FFFFFF"/>
                </a:solidFill>
                <a:latin typeface="Courier"/>
                <a:ea typeface="Courier"/>
                <a:cs typeface="Courier"/>
                <a:sym typeface="Courier"/>
              </a:defRPr>
            </a:pPr>
            <a:r>
              <a:rPr lang="en-US" sz="1575" b="1">
                <a:sym typeface="Courier"/>
              </a:rPr>
              <a:t>FROM</a:t>
            </a:r>
            <a:r>
              <a:rPr lang="en-US" sz="1575">
                <a:sym typeface="Courier"/>
              </a:rPr>
              <a:t> centos:7 </a:t>
            </a:r>
          </a:p>
          <a:p>
            <a:pPr defTabSz="219075">
              <a:defRPr sz="4200" b="1">
                <a:solidFill>
                  <a:srgbClr val="FFFFFF"/>
                </a:solidFill>
                <a:latin typeface="Courier"/>
                <a:ea typeface="Courier"/>
                <a:cs typeface="Courier"/>
                <a:sym typeface="Courier"/>
              </a:defRPr>
            </a:pPr>
            <a:endParaRPr lang="en-US" sz="1575" b="1">
              <a:sym typeface="Courier"/>
            </a:endParaRPr>
          </a:p>
          <a:p>
            <a:pPr defTabSz="219075">
              <a:defRPr sz="4200" b="1">
                <a:solidFill>
                  <a:srgbClr val="FFFFFF"/>
                </a:solidFill>
                <a:latin typeface="Courier"/>
                <a:ea typeface="Courier"/>
                <a:cs typeface="Courier"/>
                <a:sym typeface="Courier"/>
              </a:defRPr>
            </a:pPr>
            <a:r>
              <a:rPr lang="en-US" sz="1575" b="1">
                <a:sym typeface="Courier"/>
              </a:rPr>
              <a:t>RUN</a:t>
            </a:r>
            <a:r>
              <a:rPr lang="en-US" sz="1575">
                <a:sym typeface="Courier"/>
              </a:rPr>
              <a:t> yum -y --</a:t>
            </a:r>
            <a:r>
              <a:rPr lang="en-US" sz="1575" err="1">
                <a:sym typeface="Courier"/>
              </a:rPr>
              <a:t>setopt</a:t>
            </a:r>
            <a:r>
              <a:rPr lang="en-US" sz="1575">
                <a:sym typeface="Courier"/>
              </a:rPr>
              <a:t>=</a:t>
            </a:r>
            <a:r>
              <a:rPr lang="en-US" sz="1575" err="1">
                <a:sym typeface="Courier"/>
              </a:rPr>
              <a:t>tsflags</a:t>
            </a:r>
            <a:r>
              <a:rPr lang="en-US" sz="1575">
                <a:sym typeface="Courier"/>
              </a:rPr>
              <a:t>=</a:t>
            </a:r>
            <a:r>
              <a:rPr lang="en-US" sz="1575" err="1">
                <a:sym typeface="Courier"/>
              </a:rPr>
              <a:t>nodocs</a:t>
            </a:r>
            <a:r>
              <a:rPr lang="en-US" sz="1575">
                <a:sym typeface="Courier"/>
              </a:rPr>
              <a:t> update &amp;&amp; \ yum -y --</a:t>
            </a:r>
            <a:r>
              <a:rPr lang="en-US" sz="1575" err="1">
                <a:sym typeface="Courier"/>
              </a:rPr>
              <a:t>setopt</a:t>
            </a:r>
            <a:r>
              <a:rPr lang="en-US" sz="1575">
                <a:sym typeface="Courier"/>
              </a:rPr>
              <a:t>=</a:t>
            </a:r>
            <a:r>
              <a:rPr lang="en-US" sz="1575" err="1">
                <a:sym typeface="Courier"/>
              </a:rPr>
              <a:t>tsflags</a:t>
            </a:r>
            <a:r>
              <a:rPr lang="en-US" sz="1575">
                <a:sym typeface="Courier"/>
              </a:rPr>
              <a:t>=</a:t>
            </a:r>
            <a:r>
              <a:rPr lang="en-US" sz="1575" err="1">
                <a:sym typeface="Courier"/>
              </a:rPr>
              <a:t>nodocs</a:t>
            </a:r>
            <a:r>
              <a:rPr lang="en-US" sz="1575">
                <a:sym typeface="Courier"/>
              </a:rPr>
              <a:t> install </a:t>
            </a:r>
            <a:r>
              <a:rPr lang="en-US" sz="1575" err="1">
                <a:sym typeface="Courier"/>
              </a:rPr>
              <a:t>httpd</a:t>
            </a:r>
            <a:r>
              <a:rPr lang="en-US" sz="1575">
                <a:sym typeface="Courier"/>
              </a:rPr>
              <a:t> &amp;&amp; \ yum clean all </a:t>
            </a:r>
          </a:p>
          <a:p>
            <a:pPr defTabSz="219075">
              <a:defRPr sz="4200" b="1">
                <a:solidFill>
                  <a:srgbClr val="FFFFFF"/>
                </a:solidFill>
                <a:latin typeface="Courier"/>
                <a:ea typeface="Courier"/>
                <a:cs typeface="Courier"/>
                <a:sym typeface="Courier"/>
              </a:defRPr>
            </a:pPr>
            <a:endParaRPr lang="en-US" sz="1575" b="1">
              <a:sym typeface="Courier"/>
            </a:endParaRPr>
          </a:p>
          <a:p>
            <a:pPr defTabSz="219075">
              <a:defRPr sz="4200" b="1">
                <a:solidFill>
                  <a:srgbClr val="FFFFFF"/>
                </a:solidFill>
                <a:latin typeface="Courier"/>
                <a:ea typeface="Courier"/>
                <a:cs typeface="Courier"/>
                <a:sym typeface="Courier"/>
              </a:defRPr>
            </a:pPr>
            <a:r>
              <a:rPr lang="en-US" sz="1575" b="1">
                <a:sym typeface="Courier"/>
              </a:rPr>
              <a:t>EXPOSE</a:t>
            </a:r>
            <a:r>
              <a:rPr lang="en-US" sz="1575">
                <a:sym typeface="Courier"/>
              </a:rPr>
              <a:t> 80 # Simple startup script to avoid some issues observed with container restart </a:t>
            </a:r>
          </a:p>
          <a:p>
            <a:pPr defTabSz="219075">
              <a:defRPr sz="4200" b="1">
                <a:solidFill>
                  <a:srgbClr val="FFFFFF"/>
                </a:solidFill>
                <a:latin typeface="Courier"/>
                <a:ea typeface="Courier"/>
                <a:cs typeface="Courier"/>
                <a:sym typeface="Courier"/>
              </a:defRPr>
            </a:pPr>
            <a:endParaRPr lang="en-US" sz="1575" b="1">
              <a:sym typeface="Courier"/>
            </a:endParaRPr>
          </a:p>
          <a:p>
            <a:pPr defTabSz="219075">
              <a:defRPr sz="4200" b="1">
                <a:solidFill>
                  <a:srgbClr val="FFFFFF"/>
                </a:solidFill>
                <a:latin typeface="Courier"/>
                <a:ea typeface="Courier"/>
                <a:cs typeface="Courier"/>
                <a:sym typeface="Courier"/>
              </a:defRPr>
            </a:pPr>
            <a:r>
              <a:rPr lang="en-US" sz="1575" b="1">
                <a:sym typeface="Courier"/>
              </a:rPr>
              <a:t>ADD</a:t>
            </a:r>
            <a:r>
              <a:rPr lang="en-US" sz="1575">
                <a:sym typeface="Courier"/>
              </a:rPr>
              <a:t> run-</a:t>
            </a:r>
            <a:r>
              <a:rPr lang="en-US" sz="1575" err="1">
                <a:sym typeface="Courier"/>
              </a:rPr>
              <a:t>httpd.sh</a:t>
            </a:r>
            <a:r>
              <a:rPr lang="en-US" sz="1575">
                <a:sym typeface="Courier"/>
              </a:rPr>
              <a:t> /run-</a:t>
            </a:r>
            <a:r>
              <a:rPr lang="en-US" sz="1575" err="1">
                <a:sym typeface="Courier"/>
              </a:rPr>
              <a:t>httpd.sh</a:t>
            </a:r>
            <a:r>
              <a:rPr lang="en-US" sz="1575">
                <a:sym typeface="Courier"/>
              </a:rPr>
              <a:t> </a:t>
            </a:r>
          </a:p>
          <a:p>
            <a:pPr defTabSz="219075">
              <a:defRPr sz="4200" b="1">
                <a:solidFill>
                  <a:srgbClr val="FFFFFF"/>
                </a:solidFill>
                <a:latin typeface="Courier"/>
                <a:ea typeface="Courier"/>
                <a:cs typeface="Courier"/>
                <a:sym typeface="Courier"/>
              </a:defRPr>
            </a:pPr>
            <a:r>
              <a:rPr lang="en-US" sz="1575" b="1">
                <a:sym typeface="Courier"/>
              </a:rPr>
              <a:t>RUN</a:t>
            </a:r>
            <a:r>
              <a:rPr lang="en-US" sz="1575">
                <a:sym typeface="Courier"/>
              </a:rPr>
              <a:t> </a:t>
            </a:r>
            <a:r>
              <a:rPr lang="en-US" sz="1575" err="1">
                <a:sym typeface="Courier"/>
              </a:rPr>
              <a:t>chmod</a:t>
            </a:r>
            <a:r>
              <a:rPr lang="en-US" sz="1575">
                <a:sym typeface="Courier"/>
              </a:rPr>
              <a:t> -v +x /run-</a:t>
            </a:r>
            <a:r>
              <a:rPr lang="en-US" sz="1575" err="1">
                <a:sym typeface="Courier"/>
              </a:rPr>
              <a:t>httpd.sh</a:t>
            </a:r>
            <a:r>
              <a:rPr lang="en-US" sz="1575">
                <a:sym typeface="Courier"/>
              </a:rPr>
              <a:t> </a:t>
            </a:r>
          </a:p>
          <a:p>
            <a:pPr defTabSz="219075">
              <a:defRPr sz="4200" b="1">
                <a:solidFill>
                  <a:srgbClr val="FFFFFF"/>
                </a:solidFill>
                <a:latin typeface="Courier"/>
                <a:ea typeface="Courier"/>
                <a:cs typeface="Courier"/>
                <a:sym typeface="Courier"/>
              </a:defRPr>
            </a:pPr>
            <a:endParaRPr lang="en-US" sz="1575" b="1">
              <a:sym typeface="Courier"/>
            </a:endParaRPr>
          </a:p>
          <a:p>
            <a:pPr defTabSz="219075">
              <a:defRPr sz="4200" b="1">
                <a:solidFill>
                  <a:srgbClr val="FFFFFF"/>
                </a:solidFill>
                <a:latin typeface="Courier"/>
                <a:ea typeface="Courier"/>
                <a:cs typeface="Courier"/>
                <a:sym typeface="Courier"/>
              </a:defRPr>
            </a:pPr>
            <a:r>
              <a:rPr lang="en-US" sz="1575" b="1">
                <a:sym typeface="Courier"/>
              </a:rPr>
              <a:t>CMD</a:t>
            </a:r>
            <a:r>
              <a:rPr lang="en-US" sz="1575">
                <a:sym typeface="Courier"/>
              </a:rPr>
              <a:t> ["/run-</a:t>
            </a:r>
            <a:r>
              <a:rPr lang="en-US" sz="1575" err="1">
                <a:sym typeface="Courier"/>
              </a:rPr>
              <a:t>httpd.sh</a:t>
            </a:r>
            <a:r>
              <a:rPr lang="en-US" sz="1575">
                <a:sym typeface="Courier"/>
              </a:rPr>
              <a:t>"]</a:t>
            </a:r>
            <a:endParaRPr sz="1575"/>
          </a:p>
        </p:txBody>
      </p:sp>
    </p:spTree>
    <p:extLst>
      <p:ext uri="{BB962C8B-B14F-4D97-AF65-F5344CB8AC3E}">
        <p14:creationId xmlns:p14="http://schemas.microsoft.com/office/powerpoint/2010/main" val="201766582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Images vs. Containers</a:t>
            </a:r>
          </a:p>
        </p:txBody>
      </p:sp>
      <p:sp>
        <p:nvSpPr>
          <p:cNvPr id="3" name="Text Placeholder 2"/>
          <p:cNvSpPr>
            <a:spLocks noGrp="1"/>
          </p:cNvSpPr>
          <p:nvPr>
            <p:ph type="body" idx="1"/>
          </p:nvPr>
        </p:nvSpPr>
        <p:spPr/>
        <p:txBody>
          <a:bodyPr/>
          <a:lstStyle/>
          <a:p>
            <a:pPr marL="342900" indent="-342900">
              <a:buFont typeface="Arial" charset="0"/>
              <a:buChar char="•"/>
            </a:pPr>
            <a:r>
              <a:rPr lang="en-US" sz="2000">
                <a:latin typeface="Amazon Ember" charset="0"/>
                <a:ea typeface="Amazon Ember" charset="0"/>
                <a:cs typeface="Amazon Ember" charset="0"/>
              </a:rPr>
              <a:t>Containers: running instance of an image.</a:t>
            </a:r>
          </a:p>
          <a:p>
            <a:pPr marL="342900" indent="-342900">
              <a:buFont typeface="Arial" charset="0"/>
              <a:buChar char="•"/>
            </a:pPr>
            <a:r>
              <a:rPr lang="en-US" sz="2000">
                <a:latin typeface="Amazon Ember" charset="0"/>
                <a:ea typeface="Amazon Ember" charset="0"/>
                <a:cs typeface="Amazon Ember" charset="0"/>
              </a:rPr>
              <a:t>Containers have a top level writable layer.</a:t>
            </a:r>
          </a:p>
          <a:p>
            <a:pPr marL="342900" indent="-342900">
              <a:buFont typeface="Arial" charset="0"/>
              <a:buChar char="•"/>
            </a:pPr>
            <a:r>
              <a:rPr lang="en-US" sz="2000">
                <a:latin typeface="Amazon Ember" charset="0"/>
                <a:ea typeface="Amazon Ember" charset="0"/>
                <a:cs typeface="Amazon Ember" charset="0"/>
              </a:rPr>
              <a:t>AWS analogy: EC2 AMIs vs EC2 Instances</a:t>
            </a:r>
          </a:p>
          <a:p>
            <a:pPr marL="457200" lvl="1" indent="0">
              <a:buNone/>
            </a:pPr>
            <a:endParaRPr lang="en-US" sz="1600" b="1">
              <a:latin typeface="Amazon Ember" charset="0"/>
              <a:ea typeface="Amazon Ember" charset="0"/>
              <a:cs typeface="Amazon Ember" charset="0"/>
            </a:endParaRPr>
          </a:p>
          <a:p>
            <a:pPr marL="457200" lvl="1" indent="0">
              <a:buNone/>
            </a:pPr>
            <a:r>
              <a:rPr lang="en-US" sz="1600" b="1">
                <a:latin typeface="Amazon Ember" charset="0"/>
                <a:ea typeface="Amazon Ember" charset="0"/>
                <a:cs typeface="Amazon Ember" charset="0"/>
              </a:rPr>
              <a:t>$ </a:t>
            </a:r>
            <a:r>
              <a:rPr lang="en-US" sz="1600" b="1" err="1">
                <a:latin typeface="Amazon Ember" charset="0"/>
                <a:ea typeface="Amazon Ember" charset="0"/>
                <a:cs typeface="Amazon Ember" charset="0"/>
              </a:rPr>
              <a:t>docker</a:t>
            </a:r>
            <a:r>
              <a:rPr lang="en-US" sz="1600" b="1">
                <a:latin typeface="Amazon Ember" charset="0"/>
                <a:ea typeface="Amazon Ember" charset="0"/>
                <a:cs typeface="Amazon Ember" charset="0"/>
              </a:rPr>
              <a:t> build --</a:t>
            </a:r>
            <a:r>
              <a:rPr lang="en-US" sz="1600" b="1" err="1">
                <a:latin typeface="Amazon Ember" charset="0"/>
                <a:ea typeface="Amazon Ember" charset="0"/>
                <a:cs typeface="Amazon Ember" charset="0"/>
              </a:rPr>
              <a:t>rm</a:t>
            </a:r>
            <a:r>
              <a:rPr lang="en-US" sz="1600" b="1">
                <a:latin typeface="Amazon Ember" charset="0"/>
                <a:ea typeface="Amazon Ember" charset="0"/>
                <a:cs typeface="Amazon Ember" charset="0"/>
              </a:rPr>
              <a:t> -t my-app .</a:t>
            </a:r>
          </a:p>
        </p:txBody>
      </p:sp>
      <p:pic>
        <p:nvPicPr>
          <p:cNvPr id="4" name="Picture 3"/>
          <p:cNvPicPr>
            <a:picLocks noChangeAspect="1"/>
          </p:cNvPicPr>
          <p:nvPr/>
        </p:nvPicPr>
        <p:blipFill>
          <a:blip r:embed="rId3"/>
          <a:stretch>
            <a:fillRect/>
          </a:stretch>
        </p:blipFill>
        <p:spPr>
          <a:xfrm>
            <a:off x="5195437" y="2143125"/>
            <a:ext cx="3605663" cy="2515328"/>
          </a:xfrm>
          <a:prstGeom prst="rect">
            <a:avLst/>
          </a:prstGeom>
        </p:spPr>
      </p:pic>
      <p:pic>
        <p:nvPicPr>
          <p:cNvPr id="5" name="Picture 4"/>
          <p:cNvPicPr>
            <a:picLocks noChangeAspect="1"/>
          </p:cNvPicPr>
          <p:nvPr/>
        </p:nvPicPr>
        <p:blipFill>
          <a:blip r:embed="rId4"/>
          <a:stretch>
            <a:fillRect/>
          </a:stretch>
        </p:blipFill>
        <p:spPr>
          <a:xfrm>
            <a:off x="899533" y="2754784"/>
            <a:ext cx="3791557" cy="1181615"/>
          </a:xfrm>
          <a:prstGeom prst="rect">
            <a:avLst/>
          </a:prstGeom>
        </p:spPr>
      </p:pic>
    </p:spTree>
    <p:extLst>
      <p:ext uri="{BB962C8B-B14F-4D97-AF65-F5344CB8AC3E}">
        <p14:creationId xmlns:p14="http://schemas.microsoft.com/office/powerpoint/2010/main" val="178790197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Optional: follow along or just watch</a:t>
            </a:r>
          </a:p>
        </p:txBody>
      </p:sp>
      <p:sp>
        <p:nvSpPr>
          <p:cNvPr id="3" name="Text Placeholder 2"/>
          <p:cNvSpPr txBox="1">
            <a:spLocks/>
          </p:cNvSpPr>
          <p:nvPr/>
        </p:nvSpPr>
        <p:spPr>
          <a:xfrm>
            <a:off x="411647" y="2925096"/>
            <a:ext cx="4571058" cy="740253"/>
          </a:xfrm>
          <a:prstGeom prst="rect">
            <a:avLst/>
          </a:prstGeom>
        </p:spPr>
        <p:txBody>
          <a:bodyPr>
            <a:normAutofit fontScale="62500" lnSpcReduction="20000"/>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a:t>Launch Amazon Linux.</a:t>
            </a:r>
          </a:p>
          <a:p>
            <a:pPr marL="342900" indent="-342900">
              <a:buFont typeface="Arial" charset="0"/>
              <a:buChar char="•"/>
            </a:pPr>
            <a:r>
              <a:rPr lang="en-US"/>
              <a:t>Install Docker</a:t>
            </a:r>
          </a:p>
          <a:p>
            <a:pPr marL="342900" lvl="1" indent="0">
              <a:buNone/>
            </a:pPr>
            <a:r>
              <a:rPr lang="en-US">
                <a:hlinkClick r:id="rId2"/>
              </a:rPr>
              <a:t>http://amzn.to/2v285f3</a:t>
            </a:r>
            <a:endParaRPr lang="en-US"/>
          </a:p>
        </p:txBody>
      </p:sp>
    </p:spTree>
    <p:extLst>
      <p:ext uri="{BB962C8B-B14F-4D97-AF65-F5344CB8AC3E}">
        <p14:creationId xmlns:p14="http://schemas.microsoft.com/office/powerpoint/2010/main" val="31153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Typical CLI commands</a:t>
            </a:r>
          </a:p>
        </p:txBody>
      </p:sp>
      <p:sp>
        <p:nvSpPr>
          <p:cNvPr id="3" name="Text Placeholder 2"/>
          <p:cNvSpPr>
            <a:spLocks noGrp="1"/>
          </p:cNvSpPr>
          <p:nvPr>
            <p:ph type="body" idx="1"/>
          </p:nvPr>
        </p:nvSpPr>
        <p:spPr/>
        <p:txBody>
          <a:bodyPr>
            <a:noAutofit/>
          </a:bodyPr>
          <a:lstStyle/>
          <a:p>
            <a:r>
              <a:rPr lang="en-US" sz="1400"/>
              <a:t>$ </a:t>
            </a:r>
            <a:r>
              <a:rPr lang="en-US" sz="1400" err="1"/>
              <a:t>docker</a:t>
            </a:r>
            <a:r>
              <a:rPr lang="en-US" sz="1400"/>
              <a:t> images</a:t>
            </a:r>
          </a:p>
          <a:p>
            <a:r>
              <a:rPr lang="en-US" sz="1400"/>
              <a:t>$ </a:t>
            </a:r>
            <a:r>
              <a:rPr lang="en-US" sz="1400" err="1"/>
              <a:t>docker</a:t>
            </a:r>
            <a:r>
              <a:rPr lang="en-US" sz="1400"/>
              <a:t> search </a:t>
            </a:r>
            <a:r>
              <a:rPr lang="en-US" sz="1400" err="1"/>
              <a:t>ubuntu</a:t>
            </a:r>
            <a:endParaRPr lang="en-US" sz="1400"/>
          </a:p>
          <a:p>
            <a:r>
              <a:rPr lang="en-US" sz="1400"/>
              <a:t>$ </a:t>
            </a:r>
            <a:r>
              <a:rPr lang="en-US" sz="1400" err="1"/>
              <a:t>docker</a:t>
            </a:r>
            <a:r>
              <a:rPr lang="en-US" sz="1400"/>
              <a:t> pull </a:t>
            </a:r>
            <a:r>
              <a:rPr lang="en-US" sz="1400" err="1"/>
              <a:t>ubuntu</a:t>
            </a:r>
            <a:endParaRPr lang="en-US" sz="1400"/>
          </a:p>
          <a:p>
            <a:r>
              <a:rPr lang="en-US" sz="1400"/>
              <a:t>$ </a:t>
            </a:r>
            <a:r>
              <a:rPr lang="en-US" sz="1400" err="1"/>
              <a:t>docker</a:t>
            </a:r>
            <a:r>
              <a:rPr lang="en-US" sz="1400"/>
              <a:t> images</a:t>
            </a:r>
          </a:p>
          <a:p>
            <a:r>
              <a:rPr lang="en-US" sz="1400"/>
              <a:t>$ </a:t>
            </a:r>
            <a:r>
              <a:rPr lang="en-US" sz="1400" err="1"/>
              <a:t>docker</a:t>
            </a:r>
            <a:r>
              <a:rPr lang="en-US" sz="1400"/>
              <a:t> history </a:t>
            </a:r>
            <a:r>
              <a:rPr lang="en-US" sz="1400" err="1"/>
              <a:t>ubuntu</a:t>
            </a:r>
            <a:endParaRPr lang="en-US" sz="1400"/>
          </a:p>
          <a:p>
            <a:r>
              <a:rPr lang="en-US" sz="1400"/>
              <a:t>$ </a:t>
            </a:r>
            <a:r>
              <a:rPr lang="en-US" sz="1400" err="1"/>
              <a:t>docker</a:t>
            </a:r>
            <a:r>
              <a:rPr lang="en-US" sz="1400"/>
              <a:t> run -it </a:t>
            </a:r>
            <a:r>
              <a:rPr lang="en-US" sz="1400" err="1"/>
              <a:t>ubuntu</a:t>
            </a:r>
            <a:r>
              <a:rPr lang="en-US" sz="1400"/>
              <a:t> /bin/bash </a:t>
            </a:r>
          </a:p>
          <a:p>
            <a:pPr lvl="1"/>
            <a:r>
              <a:rPr lang="en-US" sz="1400"/>
              <a:t>Execute some commands</a:t>
            </a:r>
          </a:p>
          <a:p>
            <a:r>
              <a:rPr lang="en-US" sz="1400"/>
              <a:t>In another shell:</a:t>
            </a:r>
          </a:p>
          <a:p>
            <a:pPr lvl="1"/>
            <a:r>
              <a:rPr lang="en-US" sz="1400"/>
              <a:t>$ </a:t>
            </a:r>
            <a:r>
              <a:rPr lang="en-US" sz="1400" err="1"/>
              <a:t>docker</a:t>
            </a:r>
            <a:r>
              <a:rPr lang="en-US" sz="1400"/>
              <a:t> </a:t>
            </a:r>
            <a:r>
              <a:rPr lang="en-US" sz="1400" err="1"/>
              <a:t>ps</a:t>
            </a:r>
            <a:r>
              <a:rPr lang="en-US" sz="1400"/>
              <a:t> –as</a:t>
            </a:r>
          </a:p>
          <a:p>
            <a:pPr lvl="1"/>
            <a:r>
              <a:rPr lang="en-US" sz="1400"/>
              <a:t>$ </a:t>
            </a:r>
            <a:r>
              <a:rPr lang="en-US" sz="1400" err="1"/>
              <a:t>docker</a:t>
            </a:r>
            <a:r>
              <a:rPr lang="en-US" sz="1400"/>
              <a:t> inspect </a:t>
            </a:r>
            <a:r>
              <a:rPr lang="en-US" sz="1400">
                <a:solidFill>
                  <a:srgbClr val="FF0000"/>
                </a:solidFill>
              </a:rPr>
              <a:t>a7a4dc398be2</a:t>
            </a:r>
            <a:r>
              <a:rPr lang="en-US" sz="1400"/>
              <a:t> [from the PS command above]</a:t>
            </a:r>
          </a:p>
          <a:p>
            <a:pPr lvl="1"/>
            <a:r>
              <a:rPr lang="en-US" sz="1400"/>
              <a:t>$ </a:t>
            </a:r>
            <a:r>
              <a:rPr lang="en-US" sz="1400" err="1"/>
              <a:t>docker</a:t>
            </a:r>
            <a:r>
              <a:rPr lang="en-US" sz="1400"/>
              <a:t> stop </a:t>
            </a:r>
            <a:r>
              <a:rPr lang="en-US" sz="1400">
                <a:solidFill>
                  <a:srgbClr val="FF0000"/>
                </a:solidFill>
              </a:rPr>
              <a:t>a7a4dc398be2</a:t>
            </a:r>
          </a:p>
          <a:p>
            <a:pPr lvl="1"/>
            <a:r>
              <a:rPr lang="en-US" sz="1400"/>
              <a:t>$ </a:t>
            </a:r>
            <a:r>
              <a:rPr lang="en-US" sz="1400" err="1"/>
              <a:t>docker</a:t>
            </a:r>
            <a:r>
              <a:rPr lang="en-US" sz="1400"/>
              <a:t> </a:t>
            </a:r>
            <a:r>
              <a:rPr lang="en-US" sz="1400" err="1"/>
              <a:t>rm</a:t>
            </a:r>
            <a:r>
              <a:rPr lang="en-US" sz="1400"/>
              <a:t> </a:t>
            </a:r>
            <a:r>
              <a:rPr lang="en-US" sz="1400">
                <a:solidFill>
                  <a:srgbClr val="FF0000"/>
                </a:solidFill>
              </a:rPr>
              <a:t>a7a4dc398be2</a:t>
            </a:r>
            <a:endParaRPr lang="en-US" sz="1400"/>
          </a:p>
          <a:p>
            <a:pPr lvl="1"/>
            <a:r>
              <a:rPr lang="en-US" sz="1400"/>
              <a:t>$ </a:t>
            </a:r>
            <a:r>
              <a:rPr lang="en-US" sz="1400" err="1"/>
              <a:t>docker</a:t>
            </a:r>
            <a:r>
              <a:rPr lang="en-US" sz="1400"/>
              <a:t> </a:t>
            </a:r>
            <a:r>
              <a:rPr lang="en-US" sz="1400" err="1"/>
              <a:t>rmi</a:t>
            </a:r>
            <a:r>
              <a:rPr lang="en-US" sz="1400"/>
              <a:t> </a:t>
            </a:r>
            <a:r>
              <a:rPr lang="en-US" sz="1400" err="1"/>
              <a:t>ubuntu</a:t>
            </a:r>
            <a:endParaRPr lang="en-US" sz="1400"/>
          </a:p>
          <a:p>
            <a:pPr lvl="1"/>
            <a:r>
              <a:rPr lang="en-US" sz="1400"/>
              <a:t>$ </a:t>
            </a:r>
            <a:r>
              <a:rPr lang="en-US" sz="1400" err="1"/>
              <a:t>docker</a:t>
            </a:r>
            <a:r>
              <a:rPr lang="en-US" sz="1400"/>
              <a:t> images</a:t>
            </a:r>
          </a:p>
          <a:p>
            <a:endParaRPr lang="en-US" sz="1400"/>
          </a:p>
        </p:txBody>
      </p:sp>
    </p:spTree>
    <p:extLst>
      <p:ext uri="{BB962C8B-B14F-4D97-AF65-F5344CB8AC3E}">
        <p14:creationId xmlns:p14="http://schemas.microsoft.com/office/powerpoint/2010/main" val="69577425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2" name="Table 151"/>
          <p:cNvGraphicFramePr>
            <a:graphicFrameLocks noGrp="1"/>
          </p:cNvGraphicFramePr>
          <p:nvPr/>
        </p:nvGraphicFramePr>
        <p:xfrm>
          <a:off x="4479375" y="660675"/>
          <a:ext cx="4463288" cy="3360429"/>
        </p:xfrm>
        <a:graphic>
          <a:graphicData uri="http://schemas.openxmlformats.org/drawingml/2006/table">
            <a:tbl>
              <a:tblPr firstRow="1" bandRow="1">
                <a:tableStyleId>{5C22544A-7EE6-4342-B048-85BDC9FD1C3A}</a:tableStyleId>
              </a:tblPr>
              <a:tblGrid>
                <a:gridCol w="645434">
                  <a:extLst>
                    <a:ext uri="{9D8B030D-6E8A-4147-A177-3AD203B41FA5}">
                      <a16:colId xmlns:a16="http://schemas.microsoft.com/office/drawing/2014/main" val="20000"/>
                    </a:ext>
                  </a:extLst>
                </a:gridCol>
                <a:gridCol w="609333">
                  <a:extLst>
                    <a:ext uri="{9D8B030D-6E8A-4147-A177-3AD203B41FA5}">
                      <a16:colId xmlns:a16="http://schemas.microsoft.com/office/drawing/2014/main" val="20001"/>
                    </a:ext>
                  </a:extLst>
                </a:gridCol>
                <a:gridCol w="448982">
                  <a:extLst>
                    <a:ext uri="{9D8B030D-6E8A-4147-A177-3AD203B41FA5}">
                      <a16:colId xmlns:a16="http://schemas.microsoft.com/office/drawing/2014/main" val="20002"/>
                    </a:ext>
                  </a:extLst>
                </a:gridCol>
                <a:gridCol w="493880">
                  <a:extLst>
                    <a:ext uri="{9D8B030D-6E8A-4147-A177-3AD203B41FA5}">
                      <a16:colId xmlns:a16="http://schemas.microsoft.com/office/drawing/2014/main" val="20003"/>
                    </a:ext>
                  </a:extLst>
                </a:gridCol>
                <a:gridCol w="500294">
                  <a:extLst>
                    <a:ext uri="{9D8B030D-6E8A-4147-A177-3AD203B41FA5}">
                      <a16:colId xmlns:a16="http://schemas.microsoft.com/office/drawing/2014/main" val="20004"/>
                    </a:ext>
                  </a:extLst>
                </a:gridCol>
                <a:gridCol w="429740">
                  <a:extLst>
                    <a:ext uri="{9D8B030D-6E8A-4147-A177-3AD203B41FA5}">
                      <a16:colId xmlns:a16="http://schemas.microsoft.com/office/drawing/2014/main" val="20005"/>
                    </a:ext>
                  </a:extLst>
                </a:gridCol>
                <a:gridCol w="737614">
                  <a:extLst>
                    <a:ext uri="{9D8B030D-6E8A-4147-A177-3AD203B41FA5}">
                      <a16:colId xmlns:a16="http://schemas.microsoft.com/office/drawing/2014/main" val="20006"/>
                    </a:ext>
                  </a:extLst>
                </a:gridCol>
                <a:gridCol w="598011">
                  <a:extLst>
                    <a:ext uri="{9D8B030D-6E8A-4147-A177-3AD203B41FA5}">
                      <a16:colId xmlns:a16="http://schemas.microsoft.com/office/drawing/2014/main" val="20007"/>
                    </a:ext>
                  </a:extLst>
                </a:gridCol>
              </a:tblGrid>
              <a:tr h="492177">
                <a:tc>
                  <a:txBody>
                    <a:bodyPr/>
                    <a:lstStyle/>
                    <a:p>
                      <a:pPr>
                        <a:lnSpc>
                          <a:spcPct val="90000"/>
                        </a:lnSpc>
                      </a:pPr>
                      <a:r>
                        <a:rPr lang="en-US" sz="800" b="1">
                          <a:solidFill>
                            <a:schemeClr val="bg1"/>
                          </a:solidFill>
                        </a:rPr>
                        <a:t>Static </a:t>
                      </a:r>
                    </a:p>
                    <a:p>
                      <a:pPr>
                        <a:lnSpc>
                          <a:spcPct val="90000"/>
                        </a:lnSpc>
                      </a:pPr>
                      <a:r>
                        <a:rPr lang="en-US" sz="800" b="1">
                          <a:solidFill>
                            <a:schemeClr val="bg1"/>
                          </a:solidFill>
                        </a:rPr>
                        <a:t>website</a:t>
                      </a:r>
                    </a:p>
                  </a:txBody>
                  <a:tcPr marL="45720" marR="0" anchor="ctr">
                    <a:lnB w="12700"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endParaRPr lang="en-US" sz="1100" b="1">
                        <a:solidFill>
                          <a:schemeClr val="bg1"/>
                        </a:solidFill>
                      </a:endParaRPr>
                    </a:p>
                  </a:txBody>
                  <a:tcPr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78042">
                <a:tc>
                  <a:txBody>
                    <a:bodyPr/>
                    <a:lstStyle/>
                    <a:p>
                      <a:pPr>
                        <a:lnSpc>
                          <a:spcPct val="90000"/>
                        </a:lnSpc>
                      </a:pPr>
                      <a:r>
                        <a:rPr lang="en-US" sz="800" b="1">
                          <a:solidFill>
                            <a:schemeClr val="bg1"/>
                          </a:solidFill>
                        </a:rPr>
                        <a:t>Web</a:t>
                      </a:r>
                      <a:br>
                        <a:rPr lang="en-US" sz="800" b="1">
                          <a:solidFill>
                            <a:schemeClr val="bg1"/>
                          </a:solidFill>
                        </a:rPr>
                      </a:br>
                      <a:r>
                        <a:rPr lang="en-US" sz="800" b="1">
                          <a:solidFill>
                            <a:schemeClr val="bg1"/>
                          </a:solidFill>
                        </a:rPr>
                        <a:t>fronted</a:t>
                      </a:r>
                    </a:p>
                  </a:txBody>
                  <a:tcPr marL="45720" marR="0" anchor="ctr">
                    <a:lnT w="12700" cap="flat" cmpd="sng" algn="ctr">
                      <a:solidFill>
                        <a:schemeClr val="bg1"/>
                      </a:solidFill>
                      <a:prstDash val="solid"/>
                      <a:round/>
                      <a:headEnd type="none" w="med" len="med"/>
                      <a:tailEnd type="none" w="med" len="med"/>
                    </a:lnT>
                    <a:solidFill>
                      <a:schemeClr val="accent3">
                        <a:lumMod val="60000"/>
                        <a:lumOff val="40000"/>
                      </a:schemeClr>
                    </a:solidFill>
                  </a:tcPr>
                </a:tc>
                <a:tc>
                  <a:txBody>
                    <a:bodyPr/>
                    <a:lstStyle/>
                    <a:p>
                      <a:endParaRPr lang="en-US" sz="1100" b="1">
                        <a:solidFill>
                          <a:schemeClr val="bg1"/>
                        </a:solidFill>
                      </a:endParaRPr>
                    </a:p>
                  </a:txBody>
                  <a:tcPr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78042">
                <a:tc>
                  <a:txBody>
                    <a:bodyPr/>
                    <a:lstStyle/>
                    <a:p>
                      <a:pPr>
                        <a:lnSpc>
                          <a:spcPct val="90000"/>
                        </a:lnSpc>
                      </a:pPr>
                      <a:r>
                        <a:rPr lang="en-US" sz="800" b="1">
                          <a:solidFill>
                            <a:schemeClr val="bg1"/>
                          </a:solidFill>
                        </a:rPr>
                        <a:t>Background workers</a:t>
                      </a:r>
                    </a:p>
                  </a:txBody>
                  <a:tcPr marL="45720" marR="0" anchor="ctr">
                    <a:solidFill>
                      <a:schemeClr val="accent3">
                        <a:lumMod val="60000"/>
                        <a:lumOff val="40000"/>
                      </a:schemeClr>
                    </a:solidFill>
                  </a:tcPr>
                </a:tc>
                <a:tc>
                  <a:txBody>
                    <a:bodyPr/>
                    <a:lstStyle/>
                    <a:p>
                      <a:endParaRPr lang="en-US" sz="1100" b="1">
                        <a:solidFill>
                          <a:schemeClr val="bg1"/>
                        </a:solidFill>
                      </a:endParaRPr>
                    </a:p>
                  </a:txBody>
                  <a:tcPr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78042">
                <a:tc>
                  <a:txBody>
                    <a:bodyPr/>
                    <a:lstStyle/>
                    <a:p>
                      <a:pPr>
                        <a:lnSpc>
                          <a:spcPct val="90000"/>
                        </a:lnSpc>
                      </a:pPr>
                      <a:r>
                        <a:rPr lang="en-US" sz="800" b="1">
                          <a:solidFill>
                            <a:schemeClr val="bg1"/>
                          </a:solidFill>
                        </a:rPr>
                        <a:t>User</a:t>
                      </a:r>
                      <a:r>
                        <a:rPr lang="en-US" sz="800" b="1" baseline="0">
                          <a:solidFill>
                            <a:schemeClr val="bg1"/>
                          </a:solidFill>
                        </a:rPr>
                        <a:t> DB</a:t>
                      </a:r>
                      <a:endParaRPr lang="en-US" sz="800" b="1">
                        <a:solidFill>
                          <a:schemeClr val="bg1"/>
                        </a:solidFill>
                      </a:endParaRPr>
                    </a:p>
                  </a:txBody>
                  <a:tcPr marL="45720" marR="0" anchor="ctr">
                    <a:solidFill>
                      <a:schemeClr val="accent3">
                        <a:lumMod val="60000"/>
                        <a:lumOff val="40000"/>
                      </a:schemeClr>
                    </a:solidFill>
                  </a:tcPr>
                </a:tc>
                <a:tc>
                  <a:txBody>
                    <a:bodyPr/>
                    <a:lstStyle/>
                    <a:p>
                      <a:endParaRPr lang="en-US" sz="1100" b="1">
                        <a:solidFill>
                          <a:schemeClr val="bg1"/>
                        </a:solidFill>
                      </a:endParaRPr>
                    </a:p>
                  </a:txBody>
                  <a:tcPr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78042">
                <a:tc>
                  <a:txBody>
                    <a:bodyPr/>
                    <a:lstStyle/>
                    <a:p>
                      <a:pPr>
                        <a:lnSpc>
                          <a:spcPct val="90000"/>
                        </a:lnSpc>
                      </a:pPr>
                      <a:r>
                        <a:rPr lang="en-US" sz="800" b="1">
                          <a:solidFill>
                            <a:schemeClr val="bg1"/>
                          </a:solidFill>
                        </a:rPr>
                        <a:t>Analytics </a:t>
                      </a:r>
                    </a:p>
                    <a:p>
                      <a:pPr>
                        <a:lnSpc>
                          <a:spcPct val="90000"/>
                        </a:lnSpc>
                      </a:pPr>
                      <a:r>
                        <a:rPr lang="en-US" sz="800" b="1">
                          <a:solidFill>
                            <a:schemeClr val="bg1"/>
                          </a:solidFill>
                        </a:rPr>
                        <a:t>DB</a:t>
                      </a:r>
                    </a:p>
                  </a:txBody>
                  <a:tcPr marL="45720" marR="0" anchor="ctr">
                    <a:solidFill>
                      <a:schemeClr val="accent3">
                        <a:lumMod val="60000"/>
                        <a:lumOff val="40000"/>
                      </a:schemeClr>
                    </a:solidFill>
                  </a:tcPr>
                </a:tc>
                <a:tc>
                  <a:txBody>
                    <a:bodyPr/>
                    <a:lstStyle/>
                    <a:p>
                      <a:endParaRPr lang="en-US" sz="1100" b="1">
                        <a:solidFill>
                          <a:schemeClr val="bg1"/>
                        </a:solidFill>
                      </a:endParaRPr>
                    </a:p>
                  </a:txBody>
                  <a:tcPr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78042">
                <a:tc>
                  <a:txBody>
                    <a:bodyPr/>
                    <a:lstStyle/>
                    <a:p>
                      <a:pPr>
                        <a:lnSpc>
                          <a:spcPct val="90000"/>
                        </a:lnSpc>
                      </a:pPr>
                      <a:r>
                        <a:rPr lang="en-US" sz="800" b="1">
                          <a:solidFill>
                            <a:schemeClr val="bg1"/>
                          </a:solidFill>
                        </a:rPr>
                        <a:t>Queue</a:t>
                      </a:r>
                    </a:p>
                  </a:txBody>
                  <a:tcPr marL="45720" marR="0" anchor="ctr">
                    <a:solidFill>
                      <a:schemeClr val="accent3">
                        <a:lumMod val="60000"/>
                        <a:lumOff val="40000"/>
                      </a:schemeClr>
                    </a:solidFill>
                  </a:tcPr>
                </a:tc>
                <a:tc>
                  <a:txBody>
                    <a:bodyPr/>
                    <a:lstStyle/>
                    <a:p>
                      <a:endParaRPr lang="en-US" sz="1100" b="1">
                        <a:solidFill>
                          <a:schemeClr val="bg1"/>
                        </a:solidFill>
                      </a:endParaRPr>
                    </a:p>
                  </a:txBody>
                  <a:tcPr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endParaRPr lang="en-US" sz="1100" b="1">
                        <a:solidFill>
                          <a:schemeClr val="bg1"/>
                        </a:solidFill>
                      </a:endParaRPr>
                    </a:p>
                  </a:txBody>
                  <a:tcPr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1"/>
                    </a:solidFill>
                  </a:tcPr>
                </a:tc>
                <a:extLst>
                  <a:ext uri="{0D108BD9-81ED-4DB2-BD59-A6C34878D82A}">
                    <a16:rowId xmlns:a16="http://schemas.microsoft.com/office/drawing/2014/main" val="10005"/>
                  </a:ext>
                </a:extLst>
              </a:tr>
              <a:tr h="478042">
                <a:tc>
                  <a:txBody>
                    <a:bodyPr/>
                    <a:lstStyle/>
                    <a:p>
                      <a:endParaRPr lang="en-US" sz="600" b="0">
                        <a:solidFill>
                          <a:schemeClr val="bg1"/>
                        </a:solidFill>
                      </a:endParaRPr>
                    </a:p>
                  </a:txBody>
                  <a:tcPr marL="45720" marR="0" anchor="ctr">
                    <a:noFill/>
                  </a:tcPr>
                </a:tc>
                <a:tc>
                  <a:txBody>
                    <a:bodyPr/>
                    <a:lstStyle/>
                    <a:p>
                      <a:pPr algn="ctr"/>
                      <a:r>
                        <a:rPr lang="en-US" sz="800" b="0">
                          <a:solidFill>
                            <a:schemeClr val="bg1"/>
                          </a:solidFill>
                        </a:rPr>
                        <a:t>Dev VM</a:t>
                      </a:r>
                    </a:p>
                  </a:txBody>
                  <a:tcPr marL="45720" marR="45720" anchor="ctr">
                    <a:solidFill>
                      <a:srgbClr val="49A8F2"/>
                    </a:solidFill>
                  </a:tcPr>
                </a:tc>
                <a:tc>
                  <a:txBody>
                    <a:bodyPr/>
                    <a:lstStyle/>
                    <a:p>
                      <a:pPr algn="ctr"/>
                      <a:r>
                        <a:rPr lang="en-US" sz="800" b="0">
                          <a:solidFill>
                            <a:schemeClr val="bg1"/>
                          </a:solidFill>
                        </a:rPr>
                        <a:t>QA Server</a:t>
                      </a:r>
                    </a:p>
                  </a:txBody>
                  <a:tcPr marL="45720" marR="45720" anchor="ctr">
                    <a:solidFill>
                      <a:srgbClr val="49A8F2"/>
                    </a:solidFill>
                  </a:tcPr>
                </a:tc>
                <a:tc>
                  <a:txBody>
                    <a:bodyPr/>
                    <a:lstStyle/>
                    <a:p>
                      <a:pPr algn="ctr"/>
                      <a:r>
                        <a:rPr lang="en-US" sz="800" b="0">
                          <a:solidFill>
                            <a:schemeClr val="bg1"/>
                          </a:solidFill>
                        </a:rPr>
                        <a:t>Single Prod Server</a:t>
                      </a:r>
                    </a:p>
                  </a:txBody>
                  <a:tcPr marL="45720" marR="45720" anchor="ctr">
                    <a:solidFill>
                      <a:srgbClr val="49A8F2"/>
                    </a:solidFill>
                  </a:tcPr>
                </a:tc>
                <a:tc>
                  <a:txBody>
                    <a:bodyPr/>
                    <a:lstStyle/>
                    <a:p>
                      <a:pPr algn="ctr"/>
                      <a:r>
                        <a:rPr lang="en-US" sz="800" b="0">
                          <a:solidFill>
                            <a:schemeClr val="bg1"/>
                          </a:solidFill>
                        </a:rPr>
                        <a:t>Onsite Cluster</a:t>
                      </a:r>
                    </a:p>
                  </a:txBody>
                  <a:tcPr marL="45720" marR="45720" anchor="ctr">
                    <a:solidFill>
                      <a:srgbClr val="49A8F2"/>
                    </a:solidFill>
                  </a:tcPr>
                </a:tc>
                <a:tc>
                  <a:txBody>
                    <a:bodyPr/>
                    <a:lstStyle/>
                    <a:p>
                      <a:pPr algn="ctr"/>
                      <a:r>
                        <a:rPr lang="en-US" sz="800" b="0">
                          <a:solidFill>
                            <a:schemeClr val="bg1"/>
                          </a:solidFill>
                        </a:rPr>
                        <a:t>Public Cloud</a:t>
                      </a:r>
                    </a:p>
                  </a:txBody>
                  <a:tcPr marL="45720" marR="45720" anchor="ctr">
                    <a:solidFill>
                      <a:srgbClr val="49A8F2"/>
                    </a:solidFill>
                  </a:tcPr>
                </a:tc>
                <a:tc>
                  <a:txBody>
                    <a:bodyPr/>
                    <a:lstStyle/>
                    <a:p>
                      <a:pPr algn="ctr"/>
                      <a:r>
                        <a:rPr lang="en-US" sz="800" b="0">
                          <a:solidFill>
                            <a:schemeClr val="bg1"/>
                          </a:solidFill>
                        </a:rPr>
                        <a:t>Contributor’s laptop</a:t>
                      </a:r>
                    </a:p>
                  </a:txBody>
                  <a:tcPr marL="45720" marR="45720" anchor="ctr">
                    <a:solidFill>
                      <a:srgbClr val="49A8F2"/>
                    </a:solidFill>
                  </a:tcPr>
                </a:tc>
                <a:tc>
                  <a:txBody>
                    <a:bodyPr/>
                    <a:lstStyle/>
                    <a:p>
                      <a:pPr algn="ctr"/>
                      <a:r>
                        <a:rPr lang="en-US" sz="800" b="0">
                          <a:solidFill>
                            <a:schemeClr val="bg1"/>
                          </a:solidFill>
                        </a:rPr>
                        <a:t>Customer Servers</a:t>
                      </a:r>
                    </a:p>
                  </a:txBody>
                  <a:tcPr marL="45720" marR="45720" anchor="ctr">
                    <a:solidFill>
                      <a:srgbClr val="49A8F2"/>
                    </a:solidFill>
                  </a:tcPr>
                </a:tc>
                <a:extLst>
                  <a:ext uri="{0D108BD9-81ED-4DB2-BD59-A6C34878D82A}">
                    <a16:rowId xmlns:a16="http://schemas.microsoft.com/office/drawing/2014/main" val="10006"/>
                  </a:ext>
                </a:extLst>
              </a:tr>
            </a:tbl>
          </a:graphicData>
        </a:graphic>
      </p:graphicFrame>
      <p:pic>
        <p:nvPicPr>
          <p:cNvPr id="153" name="Picture 15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91448" y="4113819"/>
            <a:ext cx="449439" cy="449439"/>
          </a:xfrm>
          <a:prstGeom prst="rect">
            <a:avLst/>
          </a:prstGeom>
        </p:spPr>
      </p:pic>
      <p:pic>
        <p:nvPicPr>
          <p:cNvPr id="154" name="Picture 15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38789" y="4113819"/>
            <a:ext cx="449439" cy="449439"/>
          </a:xfrm>
          <a:prstGeom prst="rect">
            <a:avLst/>
          </a:prstGeom>
        </p:spPr>
      </p:pic>
      <p:pic>
        <p:nvPicPr>
          <p:cNvPr id="155" name="Picture 15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13042" y="4113819"/>
            <a:ext cx="449439" cy="449439"/>
          </a:xfrm>
          <a:prstGeom prst="rect">
            <a:avLst/>
          </a:prstGeom>
        </p:spPr>
      </p:pic>
      <p:pic>
        <p:nvPicPr>
          <p:cNvPr id="156" name="Picture 15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06539" y="4113819"/>
            <a:ext cx="449439" cy="449439"/>
          </a:xfrm>
          <a:prstGeom prst="rect">
            <a:avLst/>
          </a:prstGeom>
        </p:spPr>
      </p:pic>
      <p:pic>
        <p:nvPicPr>
          <p:cNvPr id="157" name="Picture 15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87207" y="4113819"/>
            <a:ext cx="449439" cy="449439"/>
          </a:xfrm>
          <a:prstGeom prst="rect">
            <a:avLst/>
          </a:prstGeom>
        </p:spPr>
      </p:pic>
      <p:pic>
        <p:nvPicPr>
          <p:cNvPr id="158" name="Picture 15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57670" y="4113819"/>
            <a:ext cx="449439" cy="449439"/>
          </a:xfrm>
          <a:prstGeom prst="rect">
            <a:avLst/>
          </a:prstGeom>
        </p:spPr>
      </p:pic>
      <p:pic>
        <p:nvPicPr>
          <p:cNvPr id="159" name="Picture 15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37176" y="4113819"/>
            <a:ext cx="449439" cy="449439"/>
          </a:xfrm>
          <a:prstGeom prst="rect">
            <a:avLst/>
          </a:prstGeom>
        </p:spPr>
      </p:pic>
      <p:grpSp>
        <p:nvGrpSpPr>
          <p:cNvPr id="160" name="Group 159"/>
          <p:cNvGrpSpPr/>
          <p:nvPr/>
        </p:nvGrpSpPr>
        <p:grpSpPr>
          <a:xfrm>
            <a:off x="4131441" y="791116"/>
            <a:ext cx="248666" cy="251980"/>
            <a:chOff x="9479718" y="174600"/>
            <a:chExt cx="354021" cy="358739"/>
          </a:xfrm>
        </p:grpSpPr>
        <p:sp>
          <p:nvSpPr>
            <p:cNvPr id="161" name="Hexagon 160"/>
            <p:cNvSpPr/>
            <p:nvPr/>
          </p:nvSpPr>
          <p:spPr>
            <a:xfrm rot="5400000">
              <a:off x="9562397" y="187855"/>
              <a:ext cx="192199" cy="165689"/>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162" name="Hexagon 161"/>
            <p:cNvSpPr/>
            <p:nvPr/>
          </p:nvSpPr>
          <p:spPr>
            <a:xfrm rot="5400000">
              <a:off x="9466463" y="354395"/>
              <a:ext cx="192199" cy="165689"/>
            </a:xfrm>
            <a:prstGeom prst="hexag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163" name="Hexagon 162"/>
            <p:cNvSpPr/>
            <p:nvPr/>
          </p:nvSpPr>
          <p:spPr>
            <a:xfrm rot="5400000">
              <a:off x="9654795" y="354395"/>
              <a:ext cx="192199" cy="165689"/>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grpSp>
      <p:grpSp>
        <p:nvGrpSpPr>
          <p:cNvPr id="164" name="Group 163"/>
          <p:cNvGrpSpPr/>
          <p:nvPr/>
        </p:nvGrpSpPr>
        <p:grpSpPr>
          <a:xfrm>
            <a:off x="4098054" y="1272618"/>
            <a:ext cx="315440" cy="251980"/>
            <a:chOff x="9479718" y="840749"/>
            <a:chExt cx="449085" cy="358739"/>
          </a:xfrm>
        </p:grpSpPr>
        <p:sp>
          <p:nvSpPr>
            <p:cNvPr id="165" name="Hexagon 164"/>
            <p:cNvSpPr/>
            <p:nvPr/>
          </p:nvSpPr>
          <p:spPr>
            <a:xfrm rot="5400000">
              <a:off x="9562397" y="854004"/>
              <a:ext cx="192199" cy="165689"/>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166" name="Hexagon 165"/>
            <p:cNvSpPr/>
            <p:nvPr/>
          </p:nvSpPr>
          <p:spPr>
            <a:xfrm rot="5400000">
              <a:off x="9466463" y="1020544"/>
              <a:ext cx="192199" cy="165689"/>
            </a:xfrm>
            <a:prstGeom prst="hexag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167" name="Hexagon 166"/>
            <p:cNvSpPr/>
            <p:nvPr/>
          </p:nvSpPr>
          <p:spPr>
            <a:xfrm rot="5400000">
              <a:off x="9654795" y="1020544"/>
              <a:ext cx="192199" cy="165689"/>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168" name="Hexagon 167"/>
            <p:cNvSpPr/>
            <p:nvPr/>
          </p:nvSpPr>
          <p:spPr>
            <a:xfrm rot="5400000">
              <a:off x="9749859" y="854004"/>
              <a:ext cx="192199" cy="165689"/>
            </a:xfrm>
            <a:prstGeom prst="hexag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grpSp>
      <p:grpSp>
        <p:nvGrpSpPr>
          <p:cNvPr id="169" name="Group 168"/>
          <p:cNvGrpSpPr/>
          <p:nvPr/>
        </p:nvGrpSpPr>
        <p:grpSpPr>
          <a:xfrm>
            <a:off x="4131441" y="1669579"/>
            <a:ext cx="248666" cy="367406"/>
            <a:chOff x="9479718" y="1524193"/>
            <a:chExt cx="354021" cy="523069"/>
          </a:xfrm>
        </p:grpSpPr>
        <p:sp>
          <p:nvSpPr>
            <p:cNvPr id="170" name="Hexagon 169"/>
            <p:cNvSpPr/>
            <p:nvPr/>
          </p:nvSpPr>
          <p:spPr>
            <a:xfrm rot="5400000">
              <a:off x="9562397" y="1537448"/>
              <a:ext cx="192199" cy="165689"/>
            </a:xfrm>
            <a:prstGeom prst="hexag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171" name="Hexagon 170"/>
            <p:cNvSpPr/>
            <p:nvPr/>
          </p:nvSpPr>
          <p:spPr>
            <a:xfrm rot="5400000">
              <a:off x="9466463" y="1703988"/>
              <a:ext cx="192199" cy="165689"/>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172" name="Hexagon 171"/>
            <p:cNvSpPr/>
            <p:nvPr/>
          </p:nvSpPr>
          <p:spPr>
            <a:xfrm rot="5400000">
              <a:off x="9654795" y="1703988"/>
              <a:ext cx="192199" cy="165689"/>
            </a:xfrm>
            <a:prstGeom prst="hexag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173" name="Hexagon 172"/>
            <p:cNvSpPr/>
            <p:nvPr/>
          </p:nvSpPr>
          <p:spPr>
            <a:xfrm rot="5400000">
              <a:off x="9562397" y="1868318"/>
              <a:ext cx="192199" cy="165689"/>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grpSp>
      <p:grpSp>
        <p:nvGrpSpPr>
          <p:cNvPr id="174" name="Group 173"/>
          <p:cNvGrpSpPr/>
          <p:nvPr/>
        </p:nvGrpSpPr>
        <p:grpSpPr>
          <a:xfrm>
            <a:off x="4131441" y="2215756"/>
            <a:ext cx="248666" cy="250428"/>
            <a:chOff x="9479718" y="2356882"/>
            <a:chExt cx="354021" cy="356529"/>
          </a:xfrm>
        </p:grpSpPr>
        <p:sp>
          <p:nvSpPr>
            <p:cNvPr id="175" name="Hexagon 174"/>
            <p:cNvSpPr/>
            <p:nvPr/>
          </p:nvSpPr>
          <p:spPr>
            <a:xfrm rot="5400000">
              <a:off x="9466463" y="2370137"/>
              <a:ext cx="192199" cy="165689"/>
            </a:xfrm>
            <a:prstGeom prst="hexag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176" name="Hexagon 175"/>
            <p:cNvSpPr/>
            <p:nvPr/>
          </p:nvSpPr>
          <p:spPr>
            <a:xfrm rot="5400000">
              <a:off x="9654795" y="2370137"/>
              <a:ext cx="192199" cy="165689"/>
            </a:xfrm>
            <a:prstGeom prst="hexag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177" name="Hexagon 176"/>
            <p:cNvSpPr/>
            <p:nvPr/>
          </p:nvSpPr>
          <p:spPr>
            <a:xfrm rot="5400000">
              <a:off x="9562397" y="2534467"/>
              <a:ext cx="192199" cy="165689"/>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grpSp>
      <p:grpSp>
        <p:nvGrpSpPr>
          <p:cNvPr id="178" name="Group 177"/>
          <p:cNvGrpSpPr/>
          <p:nvPr/>
        </p:nvGrpSpPr>
        <p:grpSpPr>
          <a:xfrm>
            <a:off x="4165133" y="2644955"/>
            <a:ext cx="181282" cy="367406"/>
            <a:chOff x="9575652" y="2871857"/>
            <a:chExt cx="258087" cy="523069"/>
          </a:xfrm>
        </p:grpSpPr>
        <p:sp>
          <p:nvSpPr>
            <p:cNvPr id="179" name="Hexagon 178"/>
            <p:cNvSpPr/>
            <p:nvPr/>
          </p:nvSpPr>
          <p:spPr>
            <a:xfrm rot="5400000">
              <a:off x="9562397" y="2885112"/>
              <a:ext cx="192199" cy="165689"/>
            </a:xfrm>
            <a:prstGeom prst="hexag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180" name="Hexagon 179"/>
            <p:cNvSpPr/>
            <p:nvPr/>
          </p:nvSpPr>
          <p:spPr>
            <a:xfrm rot="5400000">
              <a:off x="9654795" y="3051652"/>
              <a:ext cx="192199" cy="165689"/>
            </a:xfrm>
            <a:prstGeom prst="hexag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181" name="Hexagon 180"/>
            <p:cNvSpPr/>
            <p:nvPr/>
          </p:nvSpPr>
          <p:spPr>
            <a:xfrm rot="5400000">
              <a:off x="9562397" y="3215982"/>
              <a:ext cx="192199" cy="165689"/>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grpSp>
      <p:grpSp>
        <p:nvGrpSpPr>
          <p:cNvPr id="182" name="Group 181"/>
          <p:cNvGrpSpPr/>
          <p:nvPr/>
        </p:nvGrpSpPr>
        <p:grpSpPr>
          <a:xfrm>
            <a:off x="4131274" y="3140536"/>
            <a:ext cx="249000" cy="367406"/>
            <a:chOff x="9575652" y="3538006"/>
            <a:chExt cx="354495" cy="523069"/>
          </a:xfrm>
        </p:grpSpPr>
        <p:sp>
          <p:nvSpPr>
            <p:cNvPr id="183" name="Hexagon 182"/>
            <p:cNvSpPr/>
            <p:nvPr/>
          </p:nvSpPr>
          <p:spPr>
            <a:xfrm rot="5400000">
              <a:off x="9562397" y="3551261"/>
              <a:ext cx="192199" cy="165689"/>
            </a:xfrm>
            <a:prstGeom prst="hexag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184" name="Hexagon 183"/>
            <p:cNvSpPr/>
            <p:nvPr/>
          </p:nvSpPr>
          <p:spPr>
            <a:xfrm rot="5400000">
              <a:off x="9654795" y="3717801"/>
              <a:ext cx="192199" cy="165689"/>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185" name="Hexagon 184"/>
            <p:cNvSpPr/>
            <p:nvPr/>
          </p:nvSpPr>
          <p:spPr>
            <a:xfrm rot="5400000">
              <a:off x="9562397" y="3882131"/>
              <a:ext cx="192199" cy="165689"/>
            </a:xfrm>
            <a:prstGeom prst="hexag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186" name="Hexagon 185"/>
            <p:cNvSpPr/>
            <p:nvPr/>
          </p:nvSpPr>
          <p:spPr>
            <a:xfrm rot="5400000">
              <a:off x="9749859" y="3551261"/>
              <a:ext cx="192199" cy="165689"/>
            </a:xfrm>
            <a:prstGeom prst="hexag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sp>
          <p:nvSpPr>
            <p:cNvPr id="187" name="Hexagon 186"/>
            <p:cNvSpPr/>
            <p:nvPr/>
          </p:nvSpPr>
          <p:spPr>
            <a:xfrm rot="5400000">
              <a:off x="9751203" y="3882131"/>
              <a:ext cx="192199" cy="165689"/>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a:p>
          </p:txBody>
        </p:sp>
      </p:grpSp>
      <p:sp>
        <p:nvSpPr>
          <p:cNvPr id="2" name="Title 1"/>
          <p:cNvSpPr>
            <a:spLocks noGrp="1"/>
          </p:cNvSpPr>
          <p:nvPr>
            <p:ph type="title"/>
          </p:nvPr>
        </p:nvSpPr>
        <p:spPr/>
        <p:txBody>
          <a:bodyPr/>
          <a:lstStyle/>
          <a:p>
            <a:r>
              <a:rPr lang="en-US"/>
              <a:t>The Solution</a:t>
            </a:r>
          </a:p>
        </p:txBody>
      </p:sp>
      <p:sp>
        <p:nvSpPr>
          <p:cNvPr id="3" name="Content Placeholder 2"/>
          <p:cNvSpPr>
            <a:spLocks noGrp="1"/>
          </p:cNvSpPr>
          <p:nvPr>
            <p:ph idx="1"/>
          </p:nvPr>
        </p:nvSpPr>
        <p:spPr/>
        <p:txBody>
          <a:bodyPr/>
          <a:lstStyle/>
          <a:p>
            <a:r>
              <a:rPr lang="en-US" sz="2000"/>
              <a:t>Unit of software delivery</a:t>
            </a:r>
          </a:p>
          <a:p>
            <a:pPr>
              <a:lnSpc>
                <a:spcPct val="200000"/>
              </a:lnSpc>
            </a:pPr>
            <a:r>
              <a:rPr lang="en-US" sz="2000"/>
              <a:t>Lightweight, portable, consistent</a:t>
            </a:r>
          </a:p>
          <a:p>
            <a:pPr>
              <a:lnSpc>
                <a:spcPct val="200000"/>
              </a:lnSpc>
            </a:pPr>
            <a:r>
              <a:rPr lang="en-US" sz="2000"/>
              <a:t>Deploy and run everywhere</a:t>
            </a:r>
          </a:p>
          <a:p>
            <a:pPr>
              <a:lnSpc>
                <a:spcPct val="200000"/>
              </a:lnSpc>
            </a:pPr>
            <a:r>
              <a:rPr lang="en-US" sz="2000"/>
              <a:t>Deploy and run anything</a:t>
            </a:r>
          </a:p>
        </p:txBody>
      </p:sp>
      <p:pic>
        <p:nvPicPr>
          <p:cNvPr id="188" name="Picture 187"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195373" y="746800"/>
            <a:ext cx="381792" cy="345964"/>
          </a:xfrm>
          <a:prstGeom prst="rect">
            <a:avLst/>
          </a:prstGeom>
        </p:spPr>
      </p:pic>
      <p:pic>
        <p:nvPicPr>
          <p:cNvPr id="189" name="Picture 188"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195373" y="1221460"/>
            <a:ext cx="381792" cy="345964"/>
          </a:xfrm>
          <a:prstGeom prst="rect">
            <a:avLst/>
          </a:prstGeom>
        </p:spPr>
      </p:pic>
      <p:pic>
        <p:nvPicPr>
          <p:cNvPr id="190" name="Picture 189"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195373" y="1696122"/>
            <a:ext cx="381792" cy="345964"/>
          </a:xfrm>
          <a:prstGeom prst="rect">
            <a:avLst/>
          </a:prstGeom>
        </p:spPr>
      </p:pic>
      <p:pic>
        <p:nvPicPr>
          <p:cNvPr id="191" name="Picture 190"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195373" y="2177198"/>
            <a:ext cx="381792" cy="345964"/>
          </a:xfrm>
          <a:prstGeom prst="rect">
            <a:avLst/>
          </a:prstGeom>
        </p:spPr>
      </p:pic>
      <p:pic>
        <p:nvPicPr>
          <p:cNvPr id="192" name="Picture 191"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195373" y="2658273"/>
            <a:ext cx="381792" cy="345964"/>
          </a:xfrm>
          <a:prstGeom prst="rect">
            <a:avLst/>
          </a:prstGeom>
        </p:spPr>
      </p:pic>
      <p:pic>
        <p:nvPicPr>
          <p:cNvPr id="193" name="Picture 192"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195373" y="3139347"/>
            <a:ext cx="381792" cy="345964"/>
          </a:xfrm>
          <a:prstGeom prst="rect">
            <a:avLst/>
          </a:prstGeom>
        </p:spPr>
      </p:pic>
      <p:pic>
        <p:nvPicPr>
          <p:cNvPr id="194" name="Picture 193"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772636" y="746800"/>
            <a:ext cx="381792" cy="345964"/>
          </a:xfrm>
          <a:prstGeom prst="rect">
            <a:avLst/>
          </a:prstGeom>
        </p:spPr>
      </p:pic>
      <p:pic>
        <p:nvPicPr>
          <p:cNvPr id="195" name="Picture 194"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772636" y="1221460"/>
            <a:ext cx="381792" cy="345964"/>
          </a:xfrm>
          <a:prstGeom prst="rect">
            <a:avLst/>
          </a:prstGeom>
        </p:spPr>
      </p:pic>
      <p:pic>
        <p:nvPicPr>
          <p:cNvPr id="196" name="Picture 195"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772636" y="1696122"/>
            <a:ext cx="381792" cy="345964"/>
          </a:xfrm>
          <a:prstGeom prst="rect">
            <a:avLst/>
          </a:prstGeom>
        </p:spPr>
      </p:pic>
      <p:pic>
        <p:nvPicPr>
          <p:cNvPr id="197" name="Picture 196"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772636" y="2177198"/>
            <a:ext cx="381792" cy="345964"/>
          </a:xfrm>
          <a:prstGeom prst="rect">
            <a:avLst/>
          </a:prstGeom>
        </p:spPr>
      </p:pic>
      <p:pic>
        <p:nvPicPr>
          <p:cNvPr id="198" name="Picture 197"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772636" y="2658273"/>
            <a:ext cx="381792" cy="345964"/>
          </a:xfrm>
          <a:prstGeom prst="rect">
            <a:avLst/>
          </a:prstGeom>
        </p:spPr>
      </p:pic>
      <p:pic>
        <p:nvPicPr>
          <p:cNvPr id="199" name="Picture 198"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772636" y="3139347"/>
            <a:ext cx="381792" cy="345964"/>
          </a:xfrm>
          <a:prstGeom prst="rect">
            <a:avLst/>
          </a:prstGeom>
        </p:spPr>
      </p:pic>
      <p:pic>
        <p:nvPicPr>
          <p:cNvPr id="200" name="Picture 199"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458937" y="746800"/>
            <a:ext cx="381792" cy="345964"/>
          </a:xfrm>
          <a:prstGeom prst="rect">
            <a:avLst/>
          </a:prstGeom>
        </p:spPr>
      </p:pic>
      <p:pic>
        <p:nvPicPr>
          <p:cNvPr id="201" name="Picture 200"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458937" y="1221460"/>
            <a:ext cx="381792" cy="345964"/>
          </a:xfrm>
          <a:prstGeom prst="rect">
            <a:avLst/>
          </a:prstGeom>
        </p:spPr>
      </p:pic>
      <p:pic>
        <p:nvPicPr>
          <p:cNvPr id="202" name="Picture 201"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458937" y="1696122"/>
            <a:ext cx="381792" cy="345964"/>
          </a:xfrm>
          <a:prstGeom prst="rect">
            <a:avLst/>
          </a:prstGeom>
        </p:spPr>
      </p:pic>
      <p:pic>
        <p:nvPicPr>
          <p:cNvPr id="203" name="Picture 202"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458937" y="2177198"/>
            <a:ext cx="381792" cy="345964"/>
          </a:xfrm>
          <a:prstGeom prst="rect">
            <a:avLst/>
          </a:prstGeom>
        </p:spPr>
      </p:pic>
      <p:pic>
        <p:nvPicPr>
          <p:cNvPr id="204" name="Picture 203"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458937" y="2658273"/>
            <a:ext cx="381792" cy="345964"/>
          </a:xfrm>
          <a:prstGeom prst="rect">
            <a:avLst/>
          </a:prstGeom>
        </p:spPr>
      </p:pic>
      <p:pic>
        <p:nvPicPr>
          <p:cNvPr id="205" name="Picture 204"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458937" y="3139347"/>
            <a:ext cx="381792" cy="345964"/>
          </a:xfrm>
          <a:prstGeom prst="rect">
            <a:avLst/>
          </a:prstGeom>
        </p:spPr>
      </p:pic>
      <p:pic>
        <p:nvPicPr>
          <p:cNvPr id="206" name="Picture 205"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727149" y="746800"/>
            <a:ext cx="381792" cy="345964"/>
          </a:xfrm>
          <a:prstGeom prst="rect">
            <a:avLst/>
          </a:prstGeom>
        </p:spPr>
      </p:pic>
      <p:pic>
        <p:nvPicPr>
          <p:cNvPr id="207" name="Picture 206"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727149" y="1221460"/>
            <a:ext cx="381792" cy="345964"/>
          </a:xfrm>
          <a:prstGeom prst="rect">
            <a:avLst/>
          </a:prstGeom>
        </p:spPr>
      </p:pic>
      <p:pic>
        <p:nvPicPr>
          <p:cNvPr id="208" name="Picture 207"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727149" y="1696122"/>
            <a:ext cx="381792" cy="345964"/>
          </a:xfrm>
          <a:prstGeom prst="rect">
            <a:avLst/>
          </a:prstGeom>
        </p:spPr>
      </p:pic>
      <p:pic>
        <p:nvPicPr>
          <p:cNvPr id="209" name="Picture 208"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727149" y="2177198"/>
            <a:ext cx="381792" cy="345964"/>
          </a:xfrm>
          <a:prstGeom prst="rect">
            <a:avLst/>
          </a:prstGeom>
        </p:spPr>
      </p:pic>
      <p:pic>
        <p:nvPicPr>
          <p:cNvPr id="210" name="Picture 209"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727149" y="2658273"/>
            <a:ext cx="381792" cy="345964"/>
          </a:xfrm>
          <a:prstGeom prst="rect">
            <a:avLst/>
          </a:prstGeom>
        </p:spPr>
      </p:pic>
      <p:pic>
        <p:nvPicPr>
          <p:cNvPr id="211" name="Picture 210"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727149" y="3139347"/>
            <a:ext cx="381792" cy="345964"/>
          </a:xfrm>
          <a:prstGeom prst="rect">
            <a:avLst/>
          </a:prstGeom>
        </p:spPr>
      </p:pic>
      <p:pic>
        <p:nvPicPr>
          <p:cNvPr id="212" name="Picture 211"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239683" y="746800"/>
            <a:ext cx="381792" cy="345964"/>
          </a:xfrm>
          <a:prstGeom prst="rect">
            <a:avLst/>
          </a:prstGeom>
        </p:spPr>
      </p:pic>
      <p:pic>
        <p:nvPicPr>
          <p:cNvPr id="213" name="Picture 212"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239683" y="1221460"/>
            <a:ext cx="381792" cy="345964"/>
          </a:xfrm>
          <a:prstGeom prst="rect">
            <a:avLst/>
          </a:prstGeom>
        </p:spPr>
      </p:pic>
      <p:pic>
        <p:nvPicPr>
          <p:cNvPr id="214" name="Picture 213"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239683" y="1696122"/>
            <a:ext cx="381792" cy="345964"/>
          </a:xfrm>
          <a:prstGeom prst="rect">
            <a:avLst/>
          </a:prstGeom>
        </p:spPr>
      </p:pic>
      <p:pic>
        <p:nvPicPr>
          <p:cNvPr id="215" name="Picture 214"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239683" y="2177198"/>
            <a:ext cx="381792" cy="345964"/>
          </a:xfrm>
          <a:prstGeom prst="rect">
            <a:avLst/>
          </a:prstGeom>
        </p:spPr>
      </p:pic>
      <p:pic>
        <p:nvPicPr>
          <p:cNvPr id="216" name="Picture 215"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239683" y="2658273"/>
            <a:ext cx="381792" cy="345964"/>
          </a:xfrm>
          <a:prstGeom prst="rect">
            <a:avLst/>
          </a:prstGeom>
        </p:spPr>
      </p:pic>
      <p:pic>
        <p:nvPicPr>
          <p:cNvPr id="217" name="Picture 216"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239683" y="3139347"/>
            <a:ext cx="381792" cy="345964"/>
          </a:xfrm>
          <a:prstGeom prst="rect">
            <a:avLst/>
          </a:prstGeom>
        </p:spPr>
      </p:pic>
      <p:pic>
        <p:nvPicPr>
          <p:cNvPr id="218" name="Picture 217"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758631" y="746800"/>
            <a:ext cx="381792" cy="345964"/>
          </a:xfrm>
          <a:prstGeom prst="rect">
            <a:avLst/>
          </a:prstGeom>
        </p:spPr>
      </p:pic>
      <p:pic>
        <p:nvPicPr>
          <p:cNvPr id="219" name="Picture 218"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758631" y="1221460"/>
            <a:ext cx="381792" cy="345964"/>
          </a:xfrm>
          <a:prstGeom prst="rect">
            <a:avLst/>
          </a:prstGeom>
        </p:spPr>
      </p:pic>
      <p:pic>
        <p:nvPicPr>
          <p:cNvPr id="220" name="Picture 219"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758631" y="1696122"/>
            <a:ext cx="381792" cy="345964"/>
          </a:xfrm>
          <a:prstGeom prst="rect">
            <a:avLst/>
          </a:prstGeom>
        </p:spPr>
      </p:pic>
      <p:pic>
        <p:nvPicPr>
          <p:cNvPr id="221" name="Picture 220"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758631" y="2177198"/>
            <a:ext cx="381792" cy="345964"/>
          </a:xfrm>
          <a:prstGeom prst="rect">
            <a:avLst/>
          </a:prstGeom>
        </p:spPr>
      </p:pic>
      <p:pic>
        <p:nvPicPr>
          <p:cNvPr id="222" name="Picture 221"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758631" y="2658273"/>
            <a:ext cx="381792" cy="345964"/>
          </a:xfrm>
          <a:prstGeom prst="rect">
            <a:avLst/>
          </a:prstGeom>
        </p:spPr>
      </p:pic>
      <p:pic>
        <p:nvPicPr>
          <p:cNvPr id="223" name="Picture 222"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758631" y="3139347"/>
            <a:ext cx="381792" cy="345964"/>
          </a:xfrm>
          <a:prstGeom prst="rect">
            <a:avLst/>
          </a:prstGeom>
        </p:spPr>
      </p:pic>
      <p:pic>
        <p:nvPicPr>
          <p:cNvPr id="224" name="Picture 223"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219852" y="746800"/>
            <a:ext cx="381792" cy="345964"/>
          </a:xfrm>
          <a:prstGeom prst="rect">
            <a:avLst/>
          </a:prstGeom>
        </p:spPr>
      </p:pic>
      <p:pic>
        <p:nvPicPr>
          <p:cNvPr id="225" name="Picture 224"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219852" y="1221460"/>
            <a:ext cx="381792" cy="345964"/>
          </a:xfrm>
          <a:prstGeom prst="rect">
            <a:avLst/>
          </a:prstGeom>
        </p:spPr>
      </p:pic>
      <p:pic>
        <p:nvPicPr>
          <p:cNvPr id="226" name="Picture 225"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219852" y="1696122"/>
            <a:ext cx="381792" cy="345964"/>
          </a:xfrm>
          <a:prstGeom prst="rect">
            <a:avLst/>
          </a:prstGeom>
        </p:spPr>
      </p:pic>
      <p:pic>
        <p:nvPicPr>
          <p:cNvPr id="227" name="Picture 226"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219852" y="2177198"/>
            <a:ext cx="381792" cy="345964"/>
          </a:xfrm>
          <a:prstGeom prst="rect">
            <a:avLst/>
          </a:prstGeom>
        </p:spPr>
      </p:pic>
      <p:pic>
        <p:nvPicPr>
          <p:cNvPr id="228" name="Picture 227"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219852" y="2658273"/>
            <a:ext cx="381792" cy="345964"/>
          </a:xfrm>
          <a:prstGeom prst="rect">
            <a:avLst/>
          </a:prstGeom>
        </p:spPr>
      </p:pic>
      <p:pic>
        <p:nvPicPr>
          <p:cNvPr id="229" name="Picture 228" descr="docker.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219852" y="3139347"/>
            <a:ext cx="381792" cy="345964"/>
          </a:xfrm>
          <a:prstGeom prst="rect">
            <a:avLst/>
          </a:prstGeom>
        </p:spPr>
      </p:pic>
    </p:spTree>
    <p:extLst>
      <p:ext uri="{BB962C8B-B14F-4D97-AF65-F5344CB8AC3E}">
        <p14:creationId xmlns:p14="http://schemas.microsoft.com/office/powerpoint/2010/main" val="2116035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Thank you!</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82770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pPr marL="342900" indent="-342900">
              <a:buFont typeface="Arial" charset="0"/>
              <a:buChar char="•"/>
            </a:pPr>
            <a:r>
              <a:rPr lang="en-US" sz="2000"/>
              <a:t>A lightweight, stand-alone, executable package of software that includes all dependencies: code, runtime, system tools, system libraries, settings.</a:t>
            </a:r>
          </a:p>
          <a:p>
            <a:pPr marL="342900" indent="-342900">
              <a:buFont typeface="Arial" charset="0"/>
              <a:buChar char="•"/>
            </a:pPr>
            <a:r>
              <a:rPr lang="en-US" sz="2000"/>
              <a:t>Containers isolate software from its surroundings</a:t>
            </a:r>
          </a:p>
          <a:p>
            <a:pPr lvl="1">
              <a:buFont typeface="Arial" charset="0"/>
              <a:buChar char="•"/>
            </a:pPr>
            <a:r>
              <a:rPr lang="en-US"/>
              <a:t>development and staging environments </a:t>
            </a:r>
          </a:p>
          <a:p>
            <a:pPr lvl="1">
              <a:buFont typeface="Arial" charset="0"/>
              <a:buChar char="•"/>
            </a:pPr>
            <a:r>
              <a:rPr lang="en-US"/>
              <a:t>help reduce conflicts between teams running different software on the same infrastructure.</a:t>
            </a:r>
          </a:p>
          <a:p>
            <a:pPr marL="342900" indent="-342900">
              <a:buFont typeface="Arial" charset="0"/>
              <a:buChar char="•"/>
            </a:pPr>
            <a:r>
              <a:rPr lang="en-US" sz="2000"/>
              <a:t>Long history: </a:t>
            </a:r>
            <a:r>
              <a:rPr lang="en-US" sz="2000" err="1"/>
              <a:t>chroot</a:t>
            </a:r>
            <a:r>
              <a:rPr lang="en-US" sz="2000"/>
              <a:t>, FreeBSD Jails, Solaris Containers, </a:t>
            </a:r>
            <a:r>
              <a:rPr lang="en-US" sz="2000" err="1"/>
              <a:t>OpenVZ</a:t>
            </a:r>
            <a:r>
              <a:rPr lang="en-US" sz="2000"/>
              <a:t>, LXC</a:t>
            </a:r>
          </a:p>
          <a:p>
            <a:pPr marL="342900" indent="-342900">
              <a:buFont typeface="Arial" charset="0"/>
              <a:buChar char="•"/>
            </a:pPr>
            <a:r>
              <a:rPr lang="en-US" sz="2000"/>
              <a:t>Docker simplified creation/management/operation of containers</a:t>
            </a:r>
          </a:p>
          <a:p>
            <a:endParaRPr lang="en-US" sz="2000"/>
          </a:p>
        </p:txBody>
      </p:sp>
    </p:spTree>
    <p:extLst>
      <p:ext uri="{BB962C8B-B14F-4D97-AF65-F5344CB8AC3E}">
        <p14:creationId xmlns:p14="http://schemas.microsoft.com/office/powerpoint/2010/main" val="1873521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pPr marL="342900" indent="-342900">
              <a:buFont typeface="Arial" charset="0"/>
              <a:buChar char="•"/>
            </a:pPr>
            <a:r>
              <a:rPr lang="en-US" sz="2000"/>
              <a:t>Containers share a machine's OS kernel.</a:t>
            </a:r>
          </a:p>
          <a:p>
            <a:pPr marL="342900" indent="-342900">
              <a:buFont typeface="Arial" charset="0"/>
              <a:buChar char="•"/>
            </a:pPr>
            <a:r>
              <a:rPr lang="en-US" sz="2000"/>
              <a:t>They start instantly</a:t>
            </a:r>
            <a:r>
              <a:rPr lang="en-US" sz="2000" baseline="70000"/>
              <a:t>1</a:t>
            </a:r>
            <a:r>
              <a:rPr lang="en-US" sz="2000"/>
              <a:t> and use less compute and RAM.</a:t>
            </a:r>
          </a:p>
          <a:p>
            <a:pPr marL="342900" indent="-342900">
              <a:buFont typeface="Arial" charset="0"/>
              <a:buChar char="•"/>
            </a:pPr>
            <a:r>
              <a:rPr lang="en-US" sz="2000"/>
              <a:t>Images are constructed from filesystem layers and share common files. This minimizes disk usage and image downloads are much faster.</a:t>
            </a:r>
          </a:p>
        </p:txBody>
      </p:sp>
      <p:pic>
        <p:nvPicPr>
          <p:cNvPr id="4" name="Picture 3"/>
          <p:cNvPicPr>
            <a:picLocks noChangeAspect="1"/>
          </p:cNvPicPr>
          <p:nvPr/>
        </p:nvPicPr>
        <p:blipFill>
          <a:blip r:embed="rId3"/>
          <a:stretch>
            <a:fillRect/>
          </a:stretch>
        </p:blipFill>
        <p:spPr>
          <a:xfrm>
            <a:off x="3517106" y="2968340"/>
            <a:ext cx="1677210" cy="1362166"/>
          </a:xfrm>
          <a:prstGeom prst="rect">
            <a:avLst/>
          </a:prstGeom>
        </p:spPr>
      </p:pic>
      <p:sp>
        <p:nvSpPr>
          <p:cNvPr id="6" name="Footer Placeholder 5"/>
          <p:cNvSpPr>
            <a:spLocks noGrp="1"/>
          </p:cNvSpPr>
          <p:nvPr>
            <p:ph type="ftr" sz="quarter" idx="4294967295"/>
          </p:nvPr>
        </p:nvSpPr>
        <p:spPr>
          <a:xfrm>
            <a:off x="349250" y="4465505"/>
            <a:ext cx="8794750" cy="270139"/>
          </a:xfrm>
          <a:prstGeom prst="rect">
            <a:avLst/>
          </a:prstGeom>
        </p:spPr>
        <p:txBody>
          <a:bodyPr/>
          <a:lstStyle/>
          <a:p>
            <a:pPr algn="r"/>
            <a:r>
              <a:rPr lang="en-US" sz="1000" baseline="30000">
                <a:solidFill>
                  <a:schemeClr val="accent6">
                    <a:lumMod val="20000"/>
                    <a:lumOff val="80000"/>
                  </a:schemeClr>
                </a:solidFill>
                <a:latin typeface="Amazon Ember" charset="0"/>
                <a:ea typeface="Amazon Ember" charset="0"/>
                <a:cs typeface="Amazon Ember" charset="0"/>
              </a:rPr>
              <a:t>1</a:t>
            </a:r>
            <a:r>
              <a:rPr lang="en-US" sz="1000">
                <a:solidFill>
                  <a:schemeClr val="accent6">
                    <a:lumMod val="20000"/>
                    <a:lumOff val="80000"/>
                  </a:schemeClr>
                </a:solidFill>
                <a:latin typeface="Amazon Ember" charset="0"/>
                <a:ea typeface="Amazon Ember" charset="0"/>
                <a:cs typeface="Amazon Ember" charset="0"/>
              </a:rPr>
              <a:t>Windows containers can take minutes to start and have other differences from Linux containers.</a:t>
            </a:r>
          </a:p>
        </p:txBody>
      </p:sp>
    </p:spTree>
    <p:extLst>
      <p:ext uri="{BB962C8B-B14F-4D97-AF65-F5344CB8AC3E}">
        <p14:creationId xmlns:p14="http://schemas.microsoft.com/office/powerpoint/2010/main" val="1867408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Virtual Machines vs Containers</a:t>
            </a:r>
          </a:p>
        </p:txBody>
      </p:sp>
      <p:grpSp>
        <p:nvGrpSpPr>
          <p:cNvPr id="9" name="Group 8"/>
          <p:cNvGrpSpPr/>
          <p:nvPr/>
        </p:nvGrpSpPr>
        <p:grpSpPr>
          <a:xfrm>
            <a:off x="628650" y="1009225"/>
            <a:ext cx="2061713" cy="2242116"/>
            <a:chOff x="1676400" y="3381377"/>
            <a:chExt cx="5181600" cy="5288865"/>
          </a:xfrm>
        </p:grpSpPr>
        <p:pic>
          <p:nvPicPr>
            <p:cNvPr id="4" name="Picture 3"/>
            <p:cNvPicPr>
              <a:picLocks noChangeAspect="1"/>
            </p:cNvPicPr>
            <p:nvPr/>
          </p:nvPicPr>
          <p:blipFill>
            <a:blip r:embed="rId3"/>
            <a:stretch>
              <a:fillRect/>
            </a:stretch>
          </p:blipFill>
          <p:spPr>
            <a:xfrm>
              <a:off x="1676400" y="3381377"/>
              <a:ext cx="5181600" cy="4622800"/>
            </a:xfrm>
            <a:prstGeom prst="rect">
              <a:avLst/>
            </a:prstGeom>
          </p:spPr>
        </p:pic>
        <p:sp>
          <p:nvSpPr>
            <p:cNvPr id="6" name="TextBox 5"/>
            <p:cNvSpPr txBox="1"/>
            <p:nvPr/>
          </p:nvSpPr>
          <p:spPr>
            <a:xfrm>
              <a:off x="2654301" y="7931578"/>
              <a:ext cx="3200400" cy="738664"/>
            </a:xfrm>
            <a:prstGeom prst="rect">
              <a:avLst/>
            </a:prstGeom>
            <a:noFill/>
          </p:spPr>
          <p:txBody>
            <a:bodyPr wrap="square" rtlCol="0">
              <a:spAutoFit/>
            </a:bodyPr>
            <a:lstStyle/>
            <a:p>
              <a:pPr algn="ctr"/>
              <a:r>
                <a:rPr lang="en-US" sz="1200">
                  <a:solidFill>
                    <a:schemeClr val="bg1"/>
                  </a:solidFill>
                </a:rPr>
                <a:t>VMs</a:t>
              </a:r>
            </a:p>
          </p:txBody>
        </p:sp>
      </p:grpSp>
      <p:grpSp>
        <p:nvGrpSpPr>
          <p:cNvPr id="10" name="Group 9"/>
          <p:cNvGrpSpPr/>
          <p:nvPr/>
        </p:nvGrpSpPr>
        <p:grpSpPr>
          <a:xfrm>
            <a:off x="6508810" y="869045"/>
            <a:ext cx="1952625" cy="2382297"/>
            <a:chOff x="17500600" y="3381377"/>
            <a:chExt cx="5207000" cy="5288867"/>
          </a:xfrm>
        </p:grpSpPr>
        <p:pic>
          <p:nvPicPr>
            <p:cNvPr id="3" name="Picture 2"/>
            <p:cNvPicPr>
              <a:picLocks noChangeAspect="1"/>
            </p:cNvPicPr>
            <p:nvPr/>
          </p:nvPicPr>
          <p:blipFill>
            <a:blip r:embed="rId4"/>
            <a:stretch>
              <a:fillRect/>
            </a:stretch>
          </p:blipFill>
          <p:spPr>
            <a:xfrm>
              <a:off x="17500600" y="3381377"/>
              <a:ext cx="5207000" cy="4648200"/>
            </a:xfrm>
            <a:prstGeom prst="rect">
              <a:avLst/>
            </a:prstGeom>
          </p:spPr>
        </p:pic>
        <p:sp>
          <p:nvSpPr>
            <p:cNvPr id="7" name="TextBox 6"/>
            <p:cNvSpPr txBox="1"/>
            <p:nvPr/>
          </p:nvSpPr>
          <p:spPr>
            <a:xfrm>
              <a:off x="18503899" y="7931580"/>
              <a:ext cx="3200400" cy="738664"/>
            </a:xfrm>
            <a:prstGeom prst="rect">
              <a:avLst/>
            </a:prstGeom>
            <a:noFill/>
          </p:spPr>
          <p:txBody>
            <a:bodyPr wrap="square" rtlCol="0">
              <a:spAutoFit/>
            </a:bodyPr>
            <a:lstStyle/>
            <a:p>
              <a:pPr algn="ctr"/>
              <a:r>
                <a:rPr lang="en-US" sz="1200">
                  <a:solidFill>
                    <a:schemeClr val="bg1"/>
                  </a:solidFill>
                </a:rPr>
                <a:t>Containers</a:t>
              </a:r>
            </a:p>
          </p:txBody>
        </p:sp>
      </p:grpSp>
      <p:grpSp>
        <p:nvGrpSpPr>
          <p:cNvPr id="11" name="Group 10"/>
          <p:cNvGrpSpPr/>
          <p:nvPr/>
        </p:nvGrpSpPr>
        <p:grpSpPr>
          <a:xfrm>
            <a:off x="2990850" y="1719662"/>
            <a:ext cx="3152775" cy="2901775"/>
            <a:chOff x="7988300" y="5977934"/>
            <a:chExt cx="8407400" cy="7738066"/>
          </a:xfrm>
        </p:grpSpPr>
        <p:pic>
          <p:nvPicPr>
            <p:cNvPr id="5" name="Picture 4"/>
            <p:cNvPicPr>
              <a:picLocks noChangeAspect="1"/>
            </p:cNvPicPr>
            <p:nvPr/>
          </p:nvPicPr>
          <p:blipFill>
            <a:blip r:embed="rId5"/>
            <a:stretch>
              <a:fillRect/>
            </a:stretch>
          </p:blipFill>
          <p:spPr>
            <a:xfrm>
              <a:off x="7988300" y="6642100"/>
              <a:ext cx="8407400" cy="7073900"/>
            </a:xfrm>
            <a:prstGeom prst="rect">
              <a:avLst/>
            </a:prstGeom>
          </p:spPr>
        </p:pic>
        <p:sp>
          <p:nvSpPr>
            <p:cNvPr id="8" name="TextBox 7"/>
            <p:cNvSpPr txBox="1"/>
            <p:nvPr/>
          </p:nvSpPr>
          <p:spPr>
            <a:xfrm>
              <a:off x="9390647" y="5977934"/>
              <a:ext cx="5602704" cy="738664"/>
            </a:xfrm>
            <a:prstGeom prst="rect">
              <a:avLst/>
            </a:prstGeom>
            <a:noFill/>
          </p:spPr>
          <p:txBody>
            <a:bodyPr wrap="square" rtlCol="0">
              <a:spAutoFit/>
            </a:bodyPr>
            <a:lstStyle/>
            <a:p>
              <a:pPr algn="ctr"/>
              <a:r>
                <a:rPr lang="en-US" sz="1200">
                  <a:solidFill>
                    <a:schemeClr val="bg1"/>
                  </a:solidFill>
                </a:rPr>
                <a:t>Containers on VMs</a:t>
              </a:r>
            </a:p>
          </p:txBody>
        </p:sp>
      </p:grpSp>
    </p:spTree>
    <p:extLst>
      <p:ext uri="{BB962C8B-B14F-4D97-AF65-F5344CB8AC3E}">
        <p14:creationId xmlns:p14="http://schemas.microsoft.com/office/powerpoint/2010/main" val="700520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Benefits</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sz="2000"/>
              <a:t>Portable runtime application environment</a:t>
            </a:r>
          </a:p>
          <a:p>
            <a:pPr marL="342900" indent="-342900">
              <a:lnSpc>
                <a:spcPct val="50000"/>
              </a:lnSpc>
              <a:buFont typeface="Arial" charset="0"/>
              <a:buChar char="•"/>
            </a:pPr>
            <a:endParaRPr lang="en-US" sz="2000"/>
          </a:p>
          <a:p>
            <a:pPr marL="342900" indent="-342900">
              <a:buFont typeface="Arial" charset="0"/>
              <a:buChar char="•"/>
            </a:pPr>
            <a:r>
              <a:rPr lang="en-US" sz="2000"/>
              <a:t>Package application and dependencies in a single artifact</a:t>
            </a:r>
          </a:p>
          <a:p>
            <a:pPr marL="342900" indent="-342900">
              <a:lnSpc>
                <a:spcPct val="50000"/>
              </a:lnSpc>
              <a:buFont typeface="Arial" charset="0"/>
              <a:buChar char="•"/>
            </a:pPr>
            <a:endParaRPr lang="en-US" sz="2000"/>
          </a:p>
          <a:p>
            <a:pPr marL="342900" indent="-342900">
              <a:buFont typeface="Arial" charset="0"/>
              <a:buChar char="•"/>
            </a:pPr>
            <a:r>
              <a:rPr lang="en-US" sz="2000"/>
              <a:t>Run different application versions (different dependencies) simultaneously</a:t>
            </a:r>
          </a:p>
          <a:p>
            <a:pPr marL="342900" indent="-342900">
              <a:lnSpc>
                <a:spcPct val="50000"/>
              </a:lnSpc>
              <a:buFont typeface="Arial" charset="0"/>
              <a:buChar char="•"/>
            </a:pPr>
            <a:endParaRPr lang="en-US" sz="2000"/>
          </a:p>
          <a:p>
            <a:pPr marL="342900" indent="-342900">
              <a:buFont typeface="Arial" charset="0"/>
              <a:buChar char="•"/>
            </a:pPr>
            <a:r>
              <a:rPr lang="en-US" sz="2000"/>
              <a:t>Faster development &amp; deployment cycles</a:t>
            </a:r>
          </a:p>
          <a:p>
            <a:pPr marL="342900" indent="-342900">
              <a:lnSpc>
                <a:spcPct val="50000"/>
              </a:lnSpc>
              <a:buFont typeface="Arial" charset="0"/>
              <a:buChar char="•"/>
            </a:pPr>
            <a:endParaRPr lang="en-US" sz="2000"/>
          </a:p>
          <a:p>
            <a:pPr marL="342900" indent="-342900">
              <a:buFont typeface="Arial" charset="0"/>
              <a:buChar char="•"/>
            </a:pPr>
            <a:r>
              <a:rPr lang="en-US" sz="2000"/>
              <a:t>Better resource utilization</a:t>
            </a:r>
          </a:p>
        </p:txBody>
      </p:sp>
    </p:spTree>
    <p:extLst>
      <p:ext uri="{BB962C8B-B14F-4D97-AF65-F5344CB8AC3E}">
        <p14:creationId xmlns:p14="http://schemas.microsoft.com/office/powerpoint/2010/main" val="1147278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 Cases</a:t>
            </a:r>
          </a:p>
        </p:txBody>
      </p:sp>
      <p:sp>
        <p:nvSpPr>
          <p:cNvPr id="3" name="Content Placeholder 2"/>
          <p:cNvSpPr>
            <a:spLocks noGrp="1"/>
          </p:cNvSpPr>
          <p:nvPr>
            <p:ph idx="1"/>
          </p:nvPr>
        </p:nvSpPr>
        <p:spPr/>
        <p:txBody>
          <a:bodyPr/>
          <a:lstStyle/>
          <a:p>
            <a:pPr marL="342900" indent="-342900">
              <a:buFont typeface="Arial" charset="0"/>
              <a:buChar char="•"/>
            </a:pPr>
            <a:r>
              <a:rPr lang="en-US" sz="2000"/>
              <a:t>Consistent environment between Development &amp; Production</a:t>
            </a:r>
          </a:p>
          <a:p>
            <a:pPr marL="342900" indent="-342900">
              <a:lnSpc>
                <a:spcPct val="200000"/>
              </a:lnSpc>
              <a:buFont typeface="Arial" charset="0"/>
              <a:buChar char="•"/>
            </a:pPr>
            <a:r>
              <a:rPr lang="en-US" sz="2000"/>
              <a:t>Service-Oriented Architectures / Microservices</a:t>
            </a:r>
          </a:p>
          <a:p>
            <a:pPr marL="342900" indent="-342900">
              <a:lnSpc>
                <a:spcPct val="200000"/>
              </a:lnSpc>
              <a:buFont typeface="Arial" charset="0"/>
              <a:buChar char="•"/>
            </a:pPr>
            <a:r>
              <a:rPr lang="en-US" sz="2000"/>
              <a:t>Short lived workflows</a:t>
            </a:r>
          </a:p>
          <a:p>
            <a:pPr marL="342900" indent="-342900">
              <a:lnSpc>
                <a:spcPct val="200000"/>
              </a:lnSpc>
              <a:buFont typeface="Arial" charset="0"/>
              <a:buChar char="•"/>
            </a:pPr>
            <a:r>
              <a:rPr lang="en-US" sz="2000"/>
              <a:t>Isolated environments for testing</a:t>
            </a:r>
          </a:p>
        </p:txBody>
      </p:sp>
    </p:spTree>
    <p:extLst>
      <p:ext uri="{BB962C8B-B14F-4D97-AF65-F5344CB8AC3E}">
        <p14:creationId xmlns:p14="http://schemas.microsoft.com/office/powerpoint/2010/main" val="831030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 Engine</a:t>
            </a:r>
          </a:p>
        </p:txBody>
      </p:sp>
      <p:pic>
        <p:nvPicPr>
          <p:cNvPr id="4" name="Picture 3"/>
          <p:cNvPicPr>
            <a:picLocks noChangeAspect="1"/>
          </p:cNvPicPr>
          <p:nvPr/>
        </p:nvPicPr>
        <p:blipFill>
          <a:blip r:embed="rId3"/>
          <a:stretch>
            <a:fillRect/>
          </a:stretch>
        </p:blipFill>
        <p:spPr>
          <a:xfrm>
            <a:off x="2359899" y="1131094"/>
            <a:ext cx="4433727" cy="3469481"/>
          </a:xfrm>
          <a:prstGeom prst="rect">
            <a:avLst/>
          </a:prstGeom>
        </p:spPr>
      </p:pic>
    </p:spTree>
    <p:extLst>
      <p:ext uri="{BB962C8B-B14F-4D97-AF65-F5344CB8AC3E}">
        <p14:creationId xmlns:p14="http://schemas.microsoft.com/office/powerpoint/2010/main" val="992147930"/>
      </p:ext>
    </p:extLst>
  </p:cSld>
  <p:clrMapOvr>
    <a:masterClrMapping/>
  </p:clrMapOvr>
  <p:transition spd="med"/>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97C89A-FD0C-431E-81F6-90225B937683}">
  <ds:schemaRefs>
    <ds:schemaRef ds:uri="http://schemas.microsoft.com/office/2006/metadata/properties"/>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DeckTemplate_AWS</Template>
  <Application>Microsoft Office PowerPoint</Application>
  <PresentationFormat>On-screen Show (16:9)</PresentationFormat>
  <Slides>30</Slides>
  <Notes>17</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DeckTemplate-AWS</vt:lpstr>
      <vt:lpstr>PowerPoint Presentation</vt:lpstr>
      <vt:lpstr>The Problem</vt:lpstr>
      <vt:lpstr>The Solution</vt:lpstr>
      <vt:lpstr>What is a container?</vt:lpstr>
      <vt:lpstr>What is a container?</vt:lpstr>
      <vt:lpstr>Virtual Machines vs Containers</vt:lpstr>
      <vt:lpstr>Benefits</vt:lpstr>
      <vt:lpstr>Use Cases</vt:lpstr>
      <vt:lpstr>Docker Engine</vt:lpstr>
      <vt:lpstr>Container registries</vt:lpstr>
      <vt:lpstr>Container registries</vt:lpstr>
      <vt:lpstr>Docker Image</vt:lpstr>
      <vt:lpstr>Docker Image</vt:lpstr>
      <vt:lpstr>Docker Image Layers</vt:lpstr>
      <vt:lpstr>Docker Image Layers</vt:lpstr>
      <vt:lpstr>Docker Containers</vt:lpstr>
      <vt:lpstr>Docker Containers</vt:lpstr>
      <vt:lpstr>Docker Architecture</vt:lpstr>
      <vt:lpstr>Docker Workflow </vt:lpstr>
      <vt:lpstr>Docker CLI</vt:lpstr>
      <vt:lpstr>Images are Built from a Dockerfile</vt:lpstr>
      <vt:lpstr>Dockerfile Reference</vt:lpstr>
      <vt:lpstr>Dockerfile Reference</vt:lpstr>
      <vt:lpstr>Dockerfile Reference</vt:lpstr>
      <vt:lpstr>Dockerfile examples</vt:lpstr>
      <vt:lpstr>Dockerfile examples</vt:lpstr>
      <vt:lpstr>Images vs. Containers</vt:lpstr>
      <vt:lpstr>Optional: follow along or just watch</vt:lpstr>
      <vt:lpstr>Typical CLI commands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revision>2</cp:revision>
  <dcterms:created xsi:type="dcterms:W3CDTF">2016-06-17T18:22:10Z</dcterms:created>
  <dcterms:modified xsi:type="dcterms:W3CDTF">2019-07-09T08:13:10Z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